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handoutMasterIdLst>
    <p:handoutMasterId r:id="rId35"/>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9388475" cy="7102475"/>
  <p:embeddedFontLst>
    <p:embeddedFont>
      <p:font typeface="Proxima Nova" panose="020B0604020202020204" charset="0"/>
      <p:regular r:id="rId36"/>
      <p:bold r:id="rId37"/>
      <p:italic r:id="rId38"/>
      <p:boldItalic r:id="rId39"/>
    </p:embeddedFont>
    <p:embeddedFont>
      <p:font typeface="Helvetica" panose="020B0604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2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E690623A-61D5-4961-AD63-9ED49A6677A0}" type="datetimeFigureOut">
              <a:rPr lang="en-US" smtClean="0"/>
              <a:t>3/21/2017</a:t>
            </a:fld>
            <a:endParaRPr lang="en-US"/>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416BB81A-76B5-4A10-9698-7E60BC127241}" type="slidenum">
              <a:rPr lang="en-US" smtClean="0"/>
              <a:t>‹#›</a:t>
            </a:fld>
            <a:endParaRPr lang="en-US"/>
          </a:p>
        </p:txBody>
      </p:sp>
    </p:spTree>
    <p:extLst>
      <p:ext uri="{BB962C8B-B14F-4D97-AF65-F5344CB8AC3E}">
        <p14:creationId xmlns:p14="http://schemas.microsoft.com/office/powerpoint/2010/main" val="250290735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100" b="0" i="0" u="none" strike="noStrike" cap="none">
                <a:solidFill>
                  <a:schemeClr val="dk1"/>
                </a:solidFill>
                <a:latin typeface="Arial"/>
                <a:ea typeface="Arial"/>
                <a:cs typeface="Arial"/>
                <a:sym typeface="Arial"/>
              </a:defRPr>
            </a:lvl2pPr>
            <a:lvl3pPr marL="914400" marR="0" lvl="2" indent="0" algn="l" rtl="0">
              <a:spcBef>
                <a:spcPts val="0"/>
              </a:spcBef>
              <a:buNone/>
              <a:defRPr sz="1100" b="0" i="0" u="none" strike="noStrike" cap="none">
                <a:solidFill>
                  <a:schemeClr val="dk1"/>
                </a:solidFill>
                <a:latin typeface="Arial"/>
                <a:ea typeface="Arial"/>
                <a:cs typeface="Arial"/>
                <a:sym typeface="Arial"/>
              </a:defRPr>
            </a:lvl3pPr>
            <a:lvl4pPr marL="1371600" marR="0" lvl="3" indent="0" algn="l" rtl="0">
              <a:spcBef>
                <a:spcPts val="0"/>
              </a:spcBef>
              <a:buNone/>
              <a:defRPr sz="1100" b="0" i="0" u="none" strike="noStrike" cap="none">
                <a:solidFill>
                  <a:schemeClr val="dk1"/>
                </a:solidFill>
                <a:latin typeface="Arial"/>
                <a:ea typeface="Arial"/>
                <a:cs typeface="Arial"/>
                <a:sym typeface="Arial"/>
              </a:defRPr>
            </a:lvl4pPr>
            <a:lvl5pPr marL="1828800" marR="0" lvl="4" indent="0" algn="l" rtl="0">
              <a:spcBef>
                <a:spcPts val="0"/>
              </a:spcBef>
              <a:buNone/>
              <a:defRPr sz="1100" b="0" i="0" u="none" strike="noStrike" cap="none">
                <a:solidFill>
                  <a:schemeClr val="dk1"/>
                </a:solidFill>
                <a:latin typeface="Arial"/>
                <a:ea typeface="Arial"/>
                <a:cs typeface="Arial"/>
                <a:sym typeface="Arial"/>
              </a:defRPr>
            </a:lvl5pPr>
            <a:lvl6pPr marL="2286000" marR="0" lvl="5" indent="0" algn="l" rtl="0">
              <a:spcBef>
                <a:spcPts val="0"/>
              </a:spcBef>
              <a:buNone/>
              <a:defRPr sz="1100" b="0" i="0" u="none" strike="noStrike" cap="none">
                <a:solidFill>
                  <a:schemeClr val="dk1"/>
                </a:solidFill>
                <a:latin typeface="Arial"/>
                <a:ea typeface="Arial"/>
                <a:cs typeface="Arial"/>
                <a:sym typeface="Arial"/>
              </a:defRPr>
            </a:lvl6pPr>
            <a:lvl7pPr marL="2743200" marR="0" lvl="6" indent="0" algn="l" rtl="0">
              <a:spcBef>
                <a:spcPts val="0"/>
              </a:spcBef>
              <a:buNone/>
              <a:defRPr sz="1100" b="0" i="0" u="none" strike="noStrike" cap="none">
                <a:solidFill>
                  <a:schemeClr val="dk1"/>
                </a:solidFill>
                <a:latin typeface="Arial"/>
                <a:ea typeface="Arial"/>
                <a:cs typeface="Arial"/>
                <a:sym typeface="Arial"/>
              </a:defRPr>
            </a:lvl7pPr>
            <a:lvl8pPr marL="3200400" marR="0" lvl="7" indent="0" algn="l" rtl="0">
              <a:spcBef>
                <a:spcPts val="0"/>
              </a:spcBef>
              <a:buNone/>
              <a:defRPr sz="1100" b="0" i="0" u="none" strike="noStrike" cap="none">
                <a:solidFill>
                  <a:schemeClr val="dk1"/>
                </a:solidFill>
                <a:latin typeface="Arial"/>
                <a:ea typeface="Arial"/>
                <a:cs typeface="Arial"/>
                <a:sym typeface="Arial"/>
              </a:defRPr>
            </a:lvl8pPr>
            <a:lvl9pPr marL="3657600" marR="0" lvl="8" indent="0" algn="l" rtl="0">
              <a:spcBef>
                <a:spcPts val="0"/>
              </a:spcBef>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3" name="Shape 113"/>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7" name="Shape 127"/>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4" name="Shape 134"/>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1" name="Shape 141"/>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8" name="Shape 148"/>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3" name="Shape 163"/>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7" name="Shape 177"/>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 name="Shape 63"/>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4" name="Shape 184"/>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1" name="Shape 191"/>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4" name="Shape 204"/>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0" name="Shape 210"/>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1" name="Shape 231"/>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8" name="Shape 238"/>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5" name="Shape 245"/>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 name="Shape 69"/>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2" name="Shape 252"/>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9" name="Shape 259"/>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6" name="Shape 266"/>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1" name="Shape 81"/>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7" name="Shape 87"/>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9" name="Shape 99"/>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2328863" y="533400"/>
            <a:ext cx="4732337" cy="2662238"/>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6" name="Shape 106"/>
          <p:cNvSpPr txBox="1">
            <a:spLocks noGrp="1"/>
          </p:cNvSpPr>
          <p:nvPr>
            <p:ph type="body" idx="1"/>
          </p:nvPr>
        </p:nvSpPr>
        <p:spPr>
          <a:xfrm>
            <a:off x="938849" y="3373676"/>
            <a:ext cx="7510779" cy="3196114"/>
          </a:xfrm>
          <a:prstGeom prst="rect">
            <a:avLst/>
          </a:prstGeom>
          <a:noFill/>
          <a:ln>
            <a:noFill/>
          </a:ln>
        </p:spPr>
        <p:txBody>
          <a:bodyPr lIns="94213" tIns="94213" rIns="94213" bIns="94213" anchor="t" anchorCtr="0">
            <a:noAutofit/>
          </a:bodyPr>
          <a:lstStyle/>
          <a:p>
            <a:pPr>
              <a:buClr>
                <a:schemeClr val="dk1"/>
              </a:buClr>
              <a:buSzPct val="25000"/>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11" name="Shape 11"/>
          <p:cNvSpPr txBox="1">
            <a:spLocks noGrp="1"/>
          </p:cNvSpPr>
          <p:nvPr>
            <p:ph type="ctrTitle"/>
          </p:nvPr>
        </p:nvSpPr>
        <p:spPr>
          <a:xfrm>
            <a:off x="510450" y="1257300"/>
            <a:ext cx="8123100" cy="15885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lt1"/>
              </a:buClr>
              <a:buFont typeface="Proxima Nova"/>
              <a:buNone/>
              <a:defRPr sz="4800" b="0" i="0" u="none" strike="noStrike" cap="none">
                <a:solidFill>
                  <a:schemeClr val="lt1"/>
                </a:solidFill>
                <a:latin typeface="Proxima Nova"/>
                <a:ea typeface="Proxima Nova"/>
                <a:cs typeface="Proxima Nova"/>
                <a:sym typeface="Proxima Nova"/>
              </a:defRPr>
            </a:lvl1pPr>
            <a:lvl2pPr lvl="1" indent="0">
              <a:spcBef>
                <a:spcPts val="0"/>
              </a:spcBef>
              <a:buClr>
                <a:schemeClr val="lt1"/>
              </a:buClr>
              <a:buFont typeface="Proxima Nova"/>
              <a:buNone/>
              <a:defRPr sz="4800">
                <a:solidFill>
                  <a:schemeClr val="lt1"/>
                </a:solidFill>
                <a:latin typeface="Proxima Nova"/>
                <a:ea typeface="Proxima Nova"/>
                <a:cs typeface="Proxima Nova"/>
                <a:sym typeface="Proxima Nova"/>
              </a:defRPr>
            </a:lvl2pPr>
            <a:lvl3pPr lvl="2" indent="0">
              <a:spcBef>
                <a:spcPts val="0"/>
              </a:spcBef>
              <a:buClr>
                <a:schemeClr val="lt1"/>
              </a:buClr>
              <a:buFont typeface="Proxima Nova"/>
              <a:buNone/>
              <a:defRPr sz="4800">
                <a:solidFill>
                  <a:schemeClr val="lt1"/>
                </a:solidFill>
                <a:latin typeface="Proxima Nova"/>
                <a:ea typeface="Proxima Nova"/>
                <a:cs typeface="Proxima Nova"/>
                <a:sym typeface="Proxima Nova"/>
              </a:defRPr>
            </a:lvl3pPr>
            <a:lvl4pPr lvl="3" indent="0">
              <a:spcBef>
                <a:spcPts val="0"/>
              </a:spcBef>
              <a:buClr>
                <a:schemeClr val="lt1"/>
              </a:buClr>
              <a:buFont typeface="Proxima Nova"/>
              <a:buNone/>
              <a:defRPr sz="4800">
                <a:solidFill>
                  <a:schemeClr val="lt1"/>
                </a:solidFill>
                <a:latin typeface="Proxima Nova"/>
                <a:ea typeface="Proxima Nova"/>
                <a:cs typeface="Proxima Nova"/>
                <a:sym typeface="Proxima Nova"/>
              </a:defRPr>
            </a:lvl4pPr>
            <a:lvl5pPr lvl="4" indent="0">
              <a:spcBef>
                <a:spcPts val="0"/>
              </a:spcBef>
              <a:buClr>
                <a:schemeClr val="lt1"/>
              </a:buClr>
              <a:buFont typeface="Proxima Nova"/>
              <a:buNone/>
              <a:defRPr sz="4800">
                <a:solidFill>
                  <a:schemeClr val="lt1"/>
                </a:solidFill>
                <a:latin typeface="Proxima Nova"/>
                <a:ea typeface="Proxima Nova"/>
                <a:cs typeface="Proxima Nova"/>
                <a:sym typeface="Proxima Nova"/>
              </a:defRPr>
            </a:lvl5pPr>
            <a:lvl6pPr lvl="5" indent="0">
              <a:spcBef>
                <a:spcPts val="0"/>
              </a:spcBef>
              <a:buClr>
                <a:schemeClr val="lt1"/>
              </a:buClr>
              <a:buFont typeface="Proxima Nova"/>
              <a:buNone/>
              <a:defRPr sz="4800">
                <a:solidFill>
                  <a:schemeClr val="lt1"/>
                </a:solidFill>
                <a:latin typeface="Proxima Nova"/>
                <a:ea typeface="Proxima Nova"/>
                <a:cs typeface="Proxima Nova"/>
                <a:sym typeface="Proxima Nova"/>
              </a:defRPr>
            </a:lvl6pPr>
            <a:lvl7pPr lvl="6" indent="0">
              <a:spcBef>
                <a:spcPts val="0"/>
              </a:spcBef>
              <a:buClr>
                <a:schemeClr val="lt1"/>
              </a:buClr>
              <a:buFont typeface="Proxima Nova"/>
              <a:buNone/>
              <a:defRPr sz="4800">
                <a:solidFill>
                  <a:schemeClr val="lt1"/>
                </a:solidFill>
                <a:latin typeface="Proxima Nova"/>
                <a:ea typeface="Proxima Nova"/>
                <a:cs typeface="Proxima Nova"/>
                <a:sym typeface="Proxima Nova"/>
              </a:defRPr>
            </a:lvl7pPr>
            <a:lvl8pPr lvl="7" indent="0">
              <a:spcBef>
                <a:spcPts val="0"/>
              </a:spcBef>
              <a:buClr>
                <a:schemeClr val="lt1"/>
              </a:buClr>
              <a:buFont typeface="Proxima Nova"/>
              <a:buNone/>
              <a:defRPr sz="4800">
                <a:solidFill>
                  <a:schemeClr val="lt1"/>
                </a:solidFill>
                <a:latin typeface="Proxima Nova"/>
                <a:ea typeface="Proxima Nova"/>
                <a:cs typeface="Proxima Nova"/>
                <a:sym typeface="Proxima Nova"/>
              </a:defRPr>
            </a:lvl8pPr>
            <a:lvl9pPr lvl="8" indent="0">
              <a:spcBef>
                <a:spcPts val="0"/>
              </a:spcBef>
              <a:buClr>
                <a:schemeClr val="lt1"/>
              </a:buClr>
              <a:buFont typeface="Proxima Nova"/>
              <a:buNone/>
              <a:defRPr sz="4800">
                <a:solidFill>
                  <a:schemeClr val="lt1"/>
                </a:solidFill>
                <a:latin typeface="Proxima Nova"/>
                <a:ea typeface="Proxima Nova"/>
                <a:cs typeface="Proxima Nova"/>
                <a:sym typeface="Proxima Nova"/>
              </a:defRPr>
            </a:lvl9pPr>
          </a:lstStyle>
          <a:p>
            <a:endParaRPr/>
          </a:p>
        </p:txBody>
      </p:sp>
      <p:sp>
        <p:nvSpPr>
          <p:cNvPr id="12" name="Shape 12"/>
          <p:cNvSpPr txBox="1">
            <a:spLocks noGrp="1"/>
          </p:cNvSpPr>
          <p:nvPr>
            <p:ph type="subTitle" idx="1"/>
          </p:nvPr>
        </p:nvSpPr>
        <p:spPr>
          <a:xfrm>
            <a:off x="510450" y="3182311"/>
            <a:ext cx="8123100" cy="6299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1pPr>
            <a:lvl2pPr marL="457200" marR="0" lvl="1"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2pPr>
            <a:lvl3pPr marL="914400" marR="0" lvl="2"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3pPr>
            <a:lvl4pPr marL="1371600" marR="0" lvl="3"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4pPr>
            <a:lvl5pPr marL="1828800" marR="0" lvl="4"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5pPr>
            <a:lvl6pPr marL="2286000" marR="0" lvl="5"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6pPr>
            <a:lvl7pPr marL="2743200" marR="0" lvl="6"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7pPr>
            <a:lvl8pPr marL="3200400" marR="0" lvl="7"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8pPr>
            <a:lvl9pPr marL="3657600" marR="0" lvl="8" indent="0" algn="l" rtl="0">
              <a:lnSpc>
                <a:spcPct val="100000"/>
              </a:lnSpc>
              <a:spcBef>
                <a:spcPts val="0"/>
              </a:spcBef>
              <a:spcAft>
                <a:spcPts val="0"/>
              </a:spcAft>
              <a:buClr>
                <a:schemeClr val="lt1"/>
              </a:buClr>
              <a:buFont typeface="Proxima Nova"/>
              <a:buNone/>
              <a:defRPr sz="2400" b="0" i="0" u="none" strike="noStrike" cap="none">
                <a:solidFill>
                  <a:schemeClr val="lt1"/>
                </a:solidFill>
                <a:latin typeface="Proxima Nova"/>
                <a:ea typeface="Proxima Nova"/>
                <a:cs typeface="Proxima Nova"/>
                <a:sym typeface="Proxima Nova"/>
              </a:defRPr>
            </a:lvl9pPr>
          </a:lstStyle>
          <a:p>
            <a:endParaRPr/>
          </a:p>
        </p:txBody>
      </p:sp>
      <p:sp>
        <p:nvSpPr>
          <p:cNvPr id="13" name="Shape 13"/>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50" name="Shape 50"/>
          <p:cNvSpPr txBox="1">
            <a:spLocks noGrp="1"/>
          </p:cNvSpPr>
          <p:nvPr>
            <p:ph type="title"/>
          </p:nvPr>
        </p:nvSpPr>
        <p:spPr>
          <a:xfrm>
            <a:off x="311700" y="991475"/>
            <a:ext cx="8520599" cy="19178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Proxima Nova"/>
              <a:buNone/>
              <a:defRPr sz="14000" b="1" i="0" u="none" strike="noStrike" cap="none">
                <a:solidFill>
                  <a:schemeClr val="dk1"/>
                </a:solidFill>
                <a:latin typeface="Proxima Nova"/>
                <a:ea typeface="Proxima Nova"/>
                <a:cs typeface="Proxima Nova"/>
                <a:sym typeface="Proxima Nova"/>
              </a:defRPr>
            </a:lvl1pPr>
            <a:lvl2pPr lvl="1"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2pPr>
            <a:lvl3pPr lvl="2"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3pPr>
            <a:lvl4pPr lvl="3"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4pPr>
            <a:lvl5pPr lvl="4"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5pPr>
            <a:lvl6pPr lvl="5"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6pPr>
            <a:lvl7pPr lvl="6"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7pPr>
            <a:lvl8pPr lvl="7"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8pPr>
            <a:lvl9pPr lvl="8" indent="0" algn="ctr">
              <a:spcBef>
                <a:spcPts val="0"/>
              </a:spcBef>
              <a:buClr>
                <a:schemeClr val="dk1"/>
              </a:buClr>
              <a:buFont typeface="Proxima Nova"/>
              <a:buNone/>
              <a:defRPr sz="14000" b="1">
                <a:solidFill>
                  <a:schemeClr val="dk1"/>
                </a:solidFill>
                <a:latin typeface="Proxima Nova"/>
                <a:ea typeface="Proxima Nova"/>
                <a:cs typeface="Proxima Nova"/>
                <a:sym typeface="Proxima Nova"/>
              </a:defRPr>
            </a:lvl9pPr>
          </a:lstStyle>
          <a:p>
            <a:endParaRPr/>
          </a:p>
        </p:txBody>
      </p:sp>
      <p:sp>
        <p:nvSpPr>
          <p:cNvPr id="51" name="Shape 51"/>
          <p:cNvSpPr txBox="1">
            <a:spLocks noGrp="1"/>
          </p:cNvSpPr>
          <p:nvPr>
            <p:ph type="body" idx="1"/>
          </p:nvPr>
        </p:nvSpPr>
        <p:spPr>
          <a:xfrm>
            <a:off x="311700" y="3071300"/>
            <a:ext cx="8520599" cy="901799"/>
          </a:xfrm>
          <a:prstGeom prst="rect">
            <a:avLst/>
          </a:prstGeom>
          <a:noFill/>
          <a:ln>
            <a:noFill/>
          </a:ln>
        </p:spPr>
        <p:txBody>
          <a:bodyPr lIns="91425" tIns="91425" rIns="91425" bIns="91425" anchor="t" anchorCtr="0"/>
          <a:lstStyle>
            <a:lvl1pPr marL="0" marR="0" lvl="0" indent="0" algn="ctr" rtl="0">
              <a:lnSpc>
                <a:spcPct val="115000"/>
              </a:lnSpc>
              <a:spcBef>
                <a:spcPts val="0"/>
              </a:spcBef>
              <a:spcAft>
                <a:spcPts val="1600"/>
              </a:spcAft>
              <a:buClr>
                <a:schemeClr val="accent3"/>
              </a:buClr>
              <a:buFont typeface="Proxima Nova"/>
              <a:buNone/>
              <a:defRPr sz="1800" b="0" i="0" u="none" strike="noStrike" cap="none">
                <a:solidFill>
                  <a:schemeClr val="accent3"/>
                </a:solidFill>
                <a:latin typeface="Proxima Nova"/>
                <a:ea typeface="Proxima Nova"/>
                <a:cs typeface="Proxima Nova"/>
                <a:sym typeface="Proxima Nova"/>
              </a:defRPr>
            </a:lvl1pPr>
            <a:lvl2pPr marL="457200" marR="0" lvl="1"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2pPr>
            <a:lvl3pPr marL="914400" marR="0" lvl="2"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3pPr>
            <a:lvl4pPr marL="1371600" marR="0" lvl="3"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4pPr>
            <a:lvl5pPr marL="1828800" marR="0" lvl="4"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5pPr>
            <a:lvl6pPr marL="2286000" marR="0" lvl="5"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6pPr>
            <a:lvl7pPr marL="2743200" marR="0" lvl="6"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7pPr>
            <a:lvl8pPr marL="3200400" marR="0" lvl="7"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8pPr>
            <a:lvl9pPr marL="3657600" marR="0" lvl="8" indent="0" algn="ctr"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9pPr>
          </a:lstStyle>
          <a:p>
            <a:endParaRPr/>
          </a:p>
        </p:txBody>
      </p:sp>
      <p:sp>
        <p:nvSpPr>
          <p:cNvPr id="52" name="Shape 52"/>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
        <p:cNvGrpSpPr/>
        <p:nvPr/>
      </p:nvGrpSpPr>
      <p:grpSpPr>
        <a:xfrm>
          <a:off x="0" y="0"/>
          <a:ext cx="0" cy="0"/>
          <a:chOff x="0" y="0"/>
          <a:chExt cx="0" cy="0"/>
        </a:xfrm>
      </p:grpSpPr>
      <p:sp>
        <p:nvSpPr>
          <p:cNvPr id="15" name="Shape 15"/>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6" name="Shape 1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Proxima Nova"/>
              <a:buNone/>
              <a:defRPr sz="28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28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28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28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28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28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28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28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2800">
                <a:solidFill>
                  <a:schemeClr val="dk1"/>
                </a:solidFill>
                <a:latin typeface="Proxima Nova"/>
                <a:ea typeface="Proxima Nova"/>
                <a:cs typeface="Proxima Nova"/>
                <a:sym typeface="Proxima Nova"/>
              </a:defRPr>
            </a:lvl9pPr>
          </a:lstStyle>
          <a:p>
            <a:endParaRPr/>
          </a:p>
        </p:txBody>
      </p:sp>
      <p:sp>
        <p:nvSpPr>
          <p:cNvPr id="17" name="Shape 1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Proxima Nova"/>
              <a:buNone/>
              <a:defRPr sz="18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9pPr>
          </a:lstStyle>
          <a:p>
            <a:endParaRPr/>
          </a:p>
        </p:txBody>
      </p:sp>
      <p:sp>
        <p:nvSpPr>
          <p:cNvPr id="18" name="Shape 1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Proxima Nova"/>
              <a:buNone/>
              <a:defRPr sz="28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28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28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28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28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28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28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28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2800">
                <a:solidFill>
                  <a:schemeClr val="dk1"/>
                </a:solidFill>
                <a:latin typeface="Proxima Nova"/>
                <a:ea typeface="Proxima Nova"/>
                <a:cs typeface="Proxima Nova"/>
                <a:sym typeface="Proxima Nova"/>
              </a:defRPr>
            </a:lvl9pPr>
          </a:lstStyle>
          <a:p>
            <a:endParaRPr/>
          </a:p>
        </p:txBody>
      </p:sp>
      <p:sp>
        <p:nvSpPr>
          <p:cNvPr id="21" name="Shape 21"/>
          <p:cNvSpPr txBox="1">
            <a:spLocks noGrp="1"/>
          </p:cNvSpPr>
          <p:nvPr>
            <p:ph type="body" idx="1"/>
          </p:nvPr>
        </p:nvSpPr>
        <p:spPr>
          <a:xfrm>
            <a:off x="311700" y="1152475"/>
            <a:ext cx="39998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9pPr>
          </a:lstStyle>
          <a:p>
            <a:endParaRPr/>
          </a:p>
        </p:txBody>
      </p:sp>
      <p:sp>
        <p:nvSpPr>
          <p:cNvPr id="22" name="Shape 22"/>
          <p:cNvSpPr txBox="1">
            <a:spLocks noGrp="1"/>
          </p:cNvSpPr>
          <p:nvPr>
            <p:ph type="body" idx="2"/>
          </p:nvPr>
        </p:nvSpPr>
        <p:spPr>
          <a:xfrm>
            <a:off x="4832400" y="1152475"/>
            <a:ext cx="39998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9pPr>
          </a:lstStyle>
          <a:p>
            <a:endParaRPr/>
          </a:p>
        </p:txBody>
      </p:sp>
      <p:sp>
        <p:nvSpPr>
          <p:cNvPr id="23" name="Shape 23"/>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24"/>
        <p:cNvGrpSpPr/>
        <p:nvPr/>
      </p:nvGrpSpPr>
      <p:grpSpPr>
        <a:xfrm>
          <a:off x="0" y="0"/>
          <a:ext cx="0" cy="0"/>
          <a:chOff x="0" y="0"/>
          <a:chExt cx="0" cy="0"/>
        </a:xfrm>
      </p:grpSpPr>
      <p:cxnSp>
        <p:nvCxnSpPr>
          <p:cNvPr id="25" name="Shape 25"/>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26" name="Shape 26"/>
          <p:cNvSpPr txBox="1">
            <a:spLocks noGrp="1"/>
          </p:cNvSpPr>
          <p:nvPr>
            <p:ph type="title"/>
          </p:nvPr>
        </p:nvSpPr>
        <p:spPr>
          <a:xfrm>
            <a:off x="510450" y="2057400"/>
            <a:ext cx="8123100" cy="7788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lt1"/>
              </a:buClr>
              <a:buFont typeface="Proxima Nova"/>
              <a:buNone/>
              <a:defRPr sz="3600" b="0" i="0" u="none" strike="noStrike" cap="none">
                <a:solidFill>
                  <a:schemeClr val="lt1"/>
                </a:solidFill>
                <a:latin typeface="Proxima Nova"/>
                <a:ea typeface="Proxima Nova"/>
                <a:cs typeface="Proxima Nova"/>
                <a:sym typeface="Proxima Nova"/>
              </a:defRPr>
            </a:lvl1pPr>
            <a:lvl2pPr lvl="1" indent="0">
              <a:spcBef>
                <a:spcPts val="0"/>
              </a:spcBef>
              <a:buClr>
                <a:schemeClr val="lt1"/>
              </a:buClr>
              <a:buFont typeface="Proxima Nova"/>
              <a:buNone/>
              <a:defRPr sz="3600">
                <a:solidFill>
                  <a:schemeClr val="lt1"/>
                </a:solidFill>
                <a:latin typeface="Proxima Nova"/>
                <a:ea typeface="Proxima Nova"/>
                <a:cs typeface="Proxima Nova"/>
                <a:sym typeface="Proxima Nova"/>
              </a:defRPr>
            </a:lvl2pPr>
            <a:lvl3pPr lvl="2" indent="0">
              <a:spcBef>
                <a:spcPts val="0"/>
              </a:spcBef>
              <a:buClr>
                <a:schemeClr val="lt1"/>
              </a:buClr>
              <a:buFont typeface="Proxima Nova"/>
              <a:buNone/>
              <a:defRPr sz="3600">
                <a:solidFill>
                  <a:schemeClr val="lt1"/>
                </a:solidFill>
                <a:latin typeface="Proxima Nova"/>
                <a:ea typeface="Proxima Nova"/>
                <a:cs typeface="Proxima Nova"/>
                <a:sym typeface="Proxima Nova"/>
              </a:defRPr>
            </a:lvl3pPr>
            <a:lvl4pPr lvl="3" indent="0">
              <a:spcBef>
                <a:spcPts val="0"/>
              </a:spcBef>
              <a:buClr>
                <a:schemeClr val="lt1"/>
              </a:buClr>
              <a:buFont typeface="Proxima Nova"/>
              <a:buNone/>
              <a:defRPr sz="3600">
                <a:solidFill>
                  <a:schemeClr val="lt1"/>
                </a:solidFill>
                <a:latin typeface="Proxima Nova"/>
                <a:ea typeface="Proxima Nova"/>
                <a:cs typeface="Proxima Nova"/>
                <a:sym typeface="Proxima Nova"/>
              </a:defRPr>
            </a:lvl4pPr>
            <a:lvl5pPr lvl="4" indent="0">
              <a:spcBef>
                <a:spcPts val="0"/>
              </a:spcBef>
              <a:buClr>
                <a:schemeClr val="lt1"/>
              </a:buClr>
              <a:buFont typeface="Proxima Nova"/>
              <a:buNone/>
              <a:defRPr sz="3600">
                <a:solidFill>
                  <a:schemeClr val="lt1"/>
                </a:solidFill>
                <a:latin typeface="Proxima Nova"/>
                <a:ea typeface="Proxima Nova"/>
                <a:cs typeface="Proxima Nova"/>
                <a:sym typeface="Proxima Nova"/>
              </a:defRPr>
            </a:lvl5pPr>
            <a:lvl6pPr lvl="5" indent="0">
              <a:spcBef>
                <a:spcPts val="0"/>
              </a:spcBef>
              <a:buClr>
                <a:schemeClr val="lt1"/>
              </a:buClr>
              <a:buFont typeface="Proxima Nova"/>
              <a:buNone/>
              <a:defRPr sz="3600">
                <a:solidFill>
                  <a:schemeClr val="lt1"/>
                </a:solidFill>
                <a:latin typeface="Proxima Nova"/>
                <a:ea typeface="Proxima Nova"/>
                <a:cs typeface="Proxima Nova"/>
                <a:sym typeface="Proxima Nova"/>
              </a:defRPr>
            </a:lvl6pPr>
            <a:lvl7pPr lvl="6" indent="0">
              <a:spcBef>
                <a:spcPts val="0"/>
              </a:spcBef>
              <a:buClr>
                <a:schemeClr val="lt1"/>
              </a:buClr>
              <a:buFont typeface="Proxima Nova"/>
              <a:buNone/>
              <a:defRPr sz="3600">
                <a:solidFill>
                  <a:schemeClr val="lt1"/>
                </a:solidFill>
                <a:latin typeface="Proxima Nova"/>
                <a:ea typeface="Proxima Nova"/>
                <a:cs typeface="Proxima Nova"/>
                <a:sym typeface="Proxima Nova"/>
              </a:defRPr>
            </a:lvl7pPr>
            <a:lvl8pPr lvl="7" indent="0">
              <a:spcBef>
                <a:spcPts val="0"/>
              </a:spcBef>
              <a:buClr>
                <a:schemeClr val="lt1"/>
              </a:buClr>
              <a:buFont typeface="Proxima Nova"/>
              <a:buNone/>
              <a:defRPr sz="3600">
                <a:solidFill>
                  <a:schemeClr val="lt1"/>
                </a:solidFill>
                <a:latin typeface="Proxima Nova"/>
                <a:ea typeface="Proxima Nova"/>
                <a:cs typeface="Proxima Nova"/>
                <a:sym typeface="Proxima Nova"/>
              </a:defRPr>
            </a:lvl8pPr>
            <a:lvl9pPr lvl="8" indent="0">
              <a:spcBef>
                <a:spcPts val="0"/>
              </a:spcBef>
              <a:buClr>
                <a:schemeClr val="lt1"/>
              </a:buClr>
              <a:buFont typeface="Proxima Nova"/>
              <a:buNone/>
              <a:defRPr sz="3600">
                <a:solidFill>
                  <a:schemeClr val="lt1"/>
                </a:solidFill>
                <a:latin typeface="Proxima Nova"/>
                <a:ea typeface="Proxima Nova"/>
                <a:cs typeface="Proxima Nova"/>
                <a:sym typeface="Proxima Nova"/>
              </a:defRPr>
            </a:lvl9pPr>
          </a:lstStyle>
          <a:p>
            <a:endParaRPr/>
          </a:p>
        </p:txBody>
      </p:sp>
      <p:sp>
        <p:nvSpPr>
          <p:cNvPr id="27" name="Shape 2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Proxima Nova"/>
              <a:buNone/>
              <a:defRPr sz="28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28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28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28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28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28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28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28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2800">
                <a:solidFill>
                  <a:schemeClr val="dk1"/>
                </a:solidFill>
                <a:latin typeface="Proxima Nova"/>
                <a:ea typeface="Proxima Nova"/>
                <a:cs typeface="Proxima Nova"/>
                <a:sym typeface="Proxima Nova"/>
              </a:defRPr>
            </a:lvl9pPr>
          </a:lstStyle>
          <a:p>
            <a:endParaRPr/>
          </a:p>
        </p:txBody>
      </p:sp>
      <p:sp>
        <p:nvSpPr>
          <p:cNvPr id="30" name="Shape 30"/>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311700" y="555600"/>
            <a:ext cx="2807999" cy="755699"/>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Proxima Nova"/>
              <a:buNone/>
              <a:defRPr sz="24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24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24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24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24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24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24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24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2400">
                <a:solidFill>
                  <a:schemeClr val="dk1"/>
                </a:solidFill>
                <a:latin typeface="Proxima Nova"/>
                <a:ea typeface="Proxima Nova"/>
                <a:cs typeface="Proxima Nova"/>
                <a:sym typeface="Proxima Nova"/>
              </a:defRPr>
            </a:lvl9pPr>
          </a:lstStyle>
          <a:p>
            <a:endParaRPr/>
          </a:p>
        </p:txBody>
      </p:sp>
      <p:sp>
        <p:nvSpPr>
          <p:cNvPr id="33" name="Shape 33"/>
          <p:cNvSpPr txBox="1">
            <a:spLocks noGrp="1"/>
          </p:cNvSpPr>
          <p:nvPr>
            <p:ph type="body" idx="1"/>
          </p:nvPr>
        </p:nvSpPr>
        <p:spPr>
          <a:xfrm>
            <a:off x="311700" y="1389600"/>
            <a:ext cx="2807999" cy="3179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200" b="0" i="0" u="none" strike="noStrike" cap="none">
                <a:solidFill>
                  <a:schemeClr val="accent3"/>
                </a:solidFill>
                <a:latin typeface="Proxima Nova"/>
                <a:ea typeface="Proxima Nova"/>
                <a:cs typeface="Proxima Nova"/>
                <a:sym typeface="Proxima Nova"/>
              </a:defRPr>
            </a:lvl9pPr>
          </a:lstStyle>
          <a:p>
            <a:endParaRPr/>
          </a:p>
        </p:txBody>
      </p:sp>
      <p:sp>
        <p:nvSpPr>
          <p:cNvPr id="34" name="Shape 3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90250" y="526350"/>
            <a:ext cx="5797500" cy="4090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Proxima Nova"/>
              <a:buNone/>
              <a:defRPr sz="48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48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48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48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48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48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48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48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4800">
                <a:solidFill>
                  <a:schemeClr val="dk1"/>
                </a:solidFill>
                <a:latin typeface="Proxima Nova"/>
                <a:ea typeface="Proxima Nova"/>
                <a:cs typeface="Proxima Nova"/>
                <a:sym typeface="Proxima Nova"/>
              </a:defRPr>
            </a:lvl9pPr>
          </a:lstStyle>
          <a:p>
            <a:endParaRPr/>
          </a:p>
        </p:txBody>
      </p:sp>
      <p:sp>
        <p:nvSpPr>
          <p:cNvPr id="37" name="Shape 3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8"/>
        <p:cNvGrpSpPr/>
        <p:nvPr/>
      </p:nvGrpSpPr>
      <p:grpSpPr>
        <a:xfrm>
          <a:off x="0" y="0"/>
          <a:ext cx="0" cy="0"/>
          <a:chOff x="0" y="0"/>
          <a:chExt cx="0" cy="0"/>
        </a:xfrm>
      </p:grpSpPr>
      <p:sp>
        <p:nvSpPr>
          <p:cNvPr id="39" name="Shape 39"/>
          <p:cNvSpPr/>
          <p:nvPr/>
        </p:nvSpPr>
        <p:spPr>
          <a:xfrm>
            <a:off x="4572000" y="75"/>
            <a:ext cx="4572000" cy="5143499"/>
          </a:xfrm>
          <a:prstGeom prst="rect">
            <a:avLst/>
          </a:prstGeom>
          <a:solidFill>
            <a:schemeClr val="dk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cxnSp>
        <p:nvCxnSpPr>
          <p:cNvPr id="40" name="Shape 40"/>
          <p:cNvCxnSpPr/>
          <p:nvPr/>
        </p:nvCxnSpPr>
        <p:spPr>
          <a:xfrm>
            <a:off x="5029675" y="4495500"/>
            <a:ext cx="468300" cy="0"/>
          </a:xfrm>
          <a:prstGeom prst="straightConnector1">
            <a:avLst/>
          </a:prstGeom>
          <a:noFill/>
          <a:ln w="19050" cap="flat" cmpd="sng">
            <a:solidFill>
              <a:schemeClr val="lt2"/>
            </a:solidFill>
            <a:prstDash val="solid"/>
            <a:round/>
            <a:headEnd type="none" w="med" len="med"/>
            <a:tailEnd type="none" w="med" len="med"/>
          </a:ln>
        </p:spPr>
      </p:cxnSp>
      <p:sp>
        <p:nvSpPr>
          <p:cNvPr id="41" name="Shape 41"/>
          <p:cNvSpPr txBox="1">
            <a:spLocks noGrp="1"/>
          </p:cNvSpPr>
          <p:nvPr>
            <p:ph type="title"/>
          </p:nvPr>
        </p:nvSpPr>
        <p:spPr>
          <a:xfrm>
            <a:off x="265500" y="1205825"/>
            <a:ext cx="4045199" cy="1509599"/>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Proxima Nova"/>
              <a:buNone/>
              <a:defRPr sz="4200" b="0" i="0" u="none" strike="noStrike" cap="none">
                <a:solidFill>
                  <a:schemeClr val="dk1"/>
                </a:solidFill>
                <a:latin typeface="Proxima Nova"/>
                <a:ea typeface="Proxima Nova"/>
                <a:cs typeface="Proxima Nova"/>
                <a:sym typeface="Proxima Nova"/>
              </a:defRPr>
            </a:lvl1pPr>
            <a:lvl2pPr lvl="1"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2pPr>
            <a:lvl3pPr lvl="2"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3pPr>
            <a:lvl4pPr lvl="3"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4pPr>
            <a:lvl5pPr lvl="4"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5pPr>
            <a:lvl6pPr lvl="5"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6pPr>
            <a:lvl7pPr lvl="6"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7pPr>
            <a:lvl8pPr lvl="7"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8pPr>
            <a:lvl9pPr lvl="8" indent="0" algn="ctr">
              <a:spcBef>
                <a:spcPts val="0"/>
              </a:spcBef>
              <a:buClr>
                <a:schemeClr val="dk1"/>
              </a:buClr>
              <a:buFont typeface="Proxima Nova"/>
              <a:buNone/>
              <a:defRPr sz="4200">
                <a:solidFill>
                  <a:schemeClr val="dk1"/>
                </a:solidFill>
                <a:latin typeface="Proxima Nova"/>
                <a:ea typeface="Proxima Nova"/>
                <a:cs typeface="Proxima Nova"/>
                <a:sym typeface="Proxima Nova"/>
              </a:defRPr>
            </a:lvl9pPr>
          </a:lstStyle>
          <a:p>
            <a:endParaRPr/>
          </a:p>
        </p:txBody>
      </p:sp>
      <p:sp>
        <p:nvSpPr>
          <p:cNvPr id="42" name="Shape 42"/>
          <p:cNvSpPr txBox="1">
            <a:spLocks noGrp="1"/>
          </p:cNvSpPr>
          <p:nvPr>
            <p:ph type="subTitle" idx="1"/>
          </p:nvPr>
        </p:nvSpPr>
        <p:spPr>
          <a:xfrm>
            <a:off x="265500" y="2769000"/>
            <a:ext cx="4045199" cy="13455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1pPr>
            <a:lvl2pPr marL="457200" marR="0" lvl="1"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2pPr>
            <a:lvl3pPr marL="914400" marR="0" lvl="2"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3pPr>
            <a:lvl4pPr marL="1371600" marR="0" lvl="3"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4pPr>
            <a:lvl5pPr marL="1828800" marR="0" lvl="4"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5pPr>
            <a:lvl6pPr marL="2286000" marR="0" lvl="5"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6pPr>
            <a:lvl7pPr marL="2743200" marR="0" lvl="6"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7pPr>
            <a:lvl8pPr marL="3200400" marR="0" lvl="7"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8pPr>
            <a:lvl9pPr marL="3657600" marR="0" lvl="8" indent="0" algn="ctr"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9pPr>
          </a:lstStyle>
          <a:p>
            <a:endParaRPr/>
          </a:p>
        </p:txBody>
      </p:sp>
      <p:sp>
        <p:nvSpPr>
          <p:cNvPr id="43" name="Shape 43"/>
          <p:cNvSpPr txBox="1">
            <a:spLocks noGrp="1"/>
          </p:cNvSpPr>
          <p:nvPr>
            <p:ph type="body" idx="2"/>
          </p:nvPr>
        </p:nvSpPr>
        <p:spPr>
          <a:xfrm>
            <a:off x="4939500" y="724200"/>
            <a:ext cx="3837000" cy="3695099"/>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chemeClr val="lt1"/>
              </a:buClr>
              <a:buFont typeface="Proxima Nova"/>
              <a:buNone/>
              <a:defRPr sz="1800" b="0" i="0" u="none" strike="noStrike" cap="none">
                <a:solidFill>
                  <a:schemeClr val="lt1"/>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lt1"/>
              </a:buClr>
              <a:buFont typeface="Proxima Nova"/>
              <a:buNone/>
              <a:defRPr sz="1400" b="0" i="0" u="none" strike="noStrike" cap="none">
                <a:solidFill>
                  <a:schemeClr val="lt1"/>
                </a:solidFill>
                <a:latin typeface="Proxima Nova"/>
                <a:ea typeface="Proxima Nova"/>
                <a:cs typeface="Proxima Nova"/>
                <a:sym typeface="Proxima Nova"/>
              </a:defRPr>
            </a:lvl9pPr>
          </a:lstStyle>
          <a:p>
            <a:endParaRPr/>
          </a:p>
        </p:txBody>
      </p:sp>
      <p:sp>
        <p:nvSpPr>
          <p:cNvPr id="44" name="Shape 4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4236825"/>
            <a:ext cx="5998800" cy="598799"/>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accent3"/>
              </a:buClr>
              <a:buFont typeface="Proxima Nova"/>
              <a:buNone/>
              <a:defRPr sz="21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9pPr>
          </a:lstStyle>
          <a:p>
            <a:endParaRPr/>
          </a:p>
        </p:txBody>
      </p:sp>
      <p:sp>
        <p:nvSpPr>
          <p:cNvPr id="47" name="Shape 4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Proxima Nova"/>
              <a:buNone/>
              <a:defRPr sz="2800" b="0" i="0" u="none" strike="noStrike" cap="none">
                <a:solidFill>
                  <a:schemeClr val="dk1"/>
                </a:solidFill>
                <a:latin typeface="Proxima Nova"/>
                <a:ea typeface="Proxima Nova"/>
                <a:cs typeface="Proxima Nova"/>
                <a:sym typeface="Proxima Nova"/>
              </a:defRPr>
            </a:lvl1pPr>
            <a:lvl2pPr lvl="1" indent="0">
              <a:spcBef>
                <a:spcPts val="0"/>
              </a:spcBef>
              <a:buClr>
                <a:schemeClr val="dk1"/>
              </a:buClr>
              <a:buFont typeface="Proxima Nova"/>
              <a:buNone/>
              <a:defRPr sz="2800">
                <a:solidFill>
                  <a:schemeClr val="dk1"/>
                </a:solidFill>
                <a:latin typeface="Proxima Nova"/>
                <a:ea typeface="Proxima Nova"/>
                <a:cs typeface="Proxima Nova"/>
                <a:sym typeface="Proxima Nova"/>
              </a:defRPr>
            </a:lvl2pPr>
            <a:lvl3pPr lvl="2" indent="0">
              <a:spcBef>
                <a:spcPts val="0"/>
              </a:spcBef>
              <a:buClr>
                <a:schemeClr val="dk1"/>
              </a:buClr>
              <a:buFont typeface="Proxima Nova"/>
              <a:buNone/>
              <a:defRPr sz="2800">
                <a:solidFill>
                  <a:schemeClr val="dk1"/>
                </a:solidFill>
                <a:latin typeface="Proxima Nova"/>
                <a:ea typeface="Proxima Nova"/>
                <a:cs typeface="Proxima Nova"/>
                <a:sym typeface="Proxima Nova"/>
              </a:defRPr>
            </a:lvl3pPr>
            <a:lvl4pPr lvl="3" indent="0">
              <a:spcBef>
                <a:spcPts val="0"/>
              </a:spcBef>
              <a:buClr>
                <a:schemeClr val="dk1"/>
              </a:buClr>
              <a:buFont typeface="Proxima Nova"/>
              <a:buNone/>
              <a:defRPr sz="2800">
                <a:solidFill>
                  <a:schemeClr val="dk1"/>
                </a:solidFill>
                <a:latin typeface="Proxima Nova"/>
                <a:ea typeface="Proxima Nova"/>
                <a:cs typeface="Proxima Nova"/>
                <a:sym typeface="Proxima Nova"/>
              </a:defRPr>
            </a:lvl4pPr>
            <a:lvl5pPr lvl="4" indent="0">
              <a:spcBef>
                <a:spcPts val="0"/>
              </a:spcBef>
              <a:buClr>
                <a:schemeClr val="dk1"/>
              </a:buClr>
              <a:buFont typeface="Proxima Nova"/>
              <a:buNone/>
              <a:defRPr sz="2800">
                <a:solidFill>
                  <a:schemeClr val="dk1"/>
                </a:solidFill>
                <a:latin typeface="Proxima Nova"/>
                <a:ea typeface="Proxima Nova"/>
                <a:cs typeface="Proxima Nova"/>
                <a:sym typeface="Proxima Nova"/>
              </a:defRPr>
            </a:lvl5pPr>
            <a:lvl6pPr lvl="5" indent="0">
              <a:spcBef>
                <a:spcPts val="0"/>
              </a:spcBef>
              <a:buClr>
                <a:schemeClr val="dk1"/>
              </a:buClr>
              <a:buFont typeface="Proxima Nova"/>
              <a:buNone/>
              <a:defRPr sz="2800">
                <a:solidFill>
                  <a:schemeClr val="dk1"/>
                </a:solidFill>
                <a:latin typeface="Proxima Nova"/>
                <a:ea typeface="Proxima Nova"/>
                <a:cs typeface="Proxima Nova"/>
                <a:sym typeface="Proxima Nova"/>
              </a:defRPr>
            </a:lvl6pPr>
            <a:lvl7pPr lvl="6" indent="0">
              <a:spcBef>
                <a:spcPts val="0"/>
              </a:spcBef>
              <a:buClr>
                <a:schemeClr val="dk1"/>
              </a:buClr>
              <a:buFont typeface="Proxima Nova"/>
              <a:buNone/>
              <a:defRPr sz="2800">
                <a:solidFill>
                  <a:schemeClr val="dk1"/>
                </a:solidFill>
                <a:latin typeface="Proxima Nova"/>
                <a:ea typeface="Proxima Nova"/>
                <a:cs typeface="Proxima Nova"/>
                <a:sym typeface="Proxima Nova"/>
              </a:defRPr>
            </a:lvl7pPr>
            <a:lvl8pPr lvl="7" indent="0">
              <a:spcBef>
                <a:spcPts val="0"/>
              </a:spcBef>
              <a:buClr>
                <a:schemeClr val="dk1"/>
              </a:buClr>
              <a:buFont typeface="Proxima Nova"/>
              <a:buNone/>
              <a:defRPr sz="2800">
                <a:solidFill>
                  <a:schemeClr val="dk1"/>
                </a:solidFill>
                <a:latin typeface="Proxima Nova"/>
                <a:ea typeface="Proxima Nova"/>
                <a:cs typeface="Proxima Nova"/>
                <a:sym typeface="Proxima Nova"/>
              </a:defRPr>
            </a:lvl8pPr>
            <a:lvl9pPr lvl="8" indent="0">
              <a:spcBef>
                <a:spcPts val="0"/>
              </a:spcBef>
              <a:buClr>
                <a:schemeClr val="dk1"/>
              </a:buClr>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Proxima Nova"/>
              <a:buNone/>
              <a:defRPr sz="1800" b="0" i="0" u="none" strike="noStrike" cap="none">
                <a:solidFill>
                  <a:schemeClr val="accent3"/>
                </a:solidFill>
                <a:latin typeface="Proxima Nova"/>
                <a:ea typeface="Proxima Nova"/>
                <a:cs typeface="Proxima Nova"/>
                <a:sym typeface="Proxima Nova"/>
              </a:defRPr>
            </a:lvl1pPr>
            <a:lvl2pPr marL="457200" marR="0" lvl="1"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2pPr>
            <a:lvl3pPr marL="914400" marR="0" lvl="2"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3pPr>
            <a:lvl4pPr marL="1371600" marR="0" lvl="3"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4pPr>
            <a:lvl5pPr marL="1828800" marR="0" lvl="4"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5pPr>
            <a:lvl6pPr marL="2286000" marR="0" lvl="5"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6pPr>
            <a:lvl7pPr marL="2743200" marR="0" lvl="6"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7pPr>
            <a:lvl8pPr marL="3200400" marR="0" lvl="7"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8pPr>
            <a:lvl9pPr marL="3657600" marR="0" lvl="8" indent="0" algn="l" rtl="0">
              <a:lnSpc>
                <a:spcPct val="115000"/>
              </a:lnSpc>
              <a:spcBef>
                <a:spcPts val="0"/>
              </a:spcBef>
              <a:spcAft>
                <a:spcPts val="1600"/>
              </a:spcAft>
              <a:buClr>
                <a:schemeClr val="accent3"/>
              </a:buClr>
              <a:buFont typeface="Proxima Nova"/>
              <a:buNone/>
              <a:defRPr sz="1400" b="0" i="0" u="none" strike="noStrike" cap="none">
                <a:solidFill>
                  <a:schemeClr val="accent3"/>
                </a:solidFill>
                <a:latin typeface="Proxima Nova"/>
                <a:ea typeface="Proxima Nova"/>
                <a:cs typeface="Proxima Nova"/>
                <a:sym typeface="Proxima Nova"/>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dk1"/>
              </a:buClr>
              <a:buSzPct val="25000"/>
              <a:buFont typeface="Proxima Nova"/>
              <a:buNone/>
            </a:pPr>
            <a:fld id="{00000000-1234-1234-1234-123412341234}" type="slidenum">
              <a:rPr lang="en" sz="1000" b="0" i="0" u="none" strike="noStrike" cap="none">
                <a:solidFill>
                  <a:schemeClr val="dk1"/>
                </a:solidFill>
                <a:latin typeface="Proxima Nova"/>
                <a:ea typeface="Proxima Nova"/>
                <a:cs typeface="Proxima Nova"/>
                <a:sym typeface="Proxima Nova"/>
              </a:rPr>
              <a:t>‹#›</a:t>
            </a:fld>
            <a:endParaRPr lang="en" sz="1000" b="0" i="0" u="none" strike="noStrike" cap="none">
              <a:solidFill>
                <a:schemeClr val="dk1"/>
              </a:solidFill>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510450" y="1257300"/>
            <a:ext cx="8123100" cy="158850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lt1"/>
              </a:buClr>
              <a:buSzPct val="25000"/>
              <a:buFont typeface="Proxima Nova"/>
              <a:buNone/>
            </a:pPr>
            <a:r>
              <a:rPr lang="en" sz="4800" b="0" i="0" u="none" strike="noStrike" cap="none" dirty="0">
                <a:solidFill>
                  <a:schemeClr val="lt1"/>
                </a:solidFill>
                <a:latin typeface="Helvetica" panose="020B0604020202020204" pitchFamily="34" charset="0"/>
                <a:cs typeface="Helvetica" panose="020B0604020202020204" pitchFamily="34" charset="0"/>
                <a:sym typeface="Proxima Nova"/>
              </a:rPr>
              <a:t>Group </a:t>
            </a:r>
            <a:r>
              <a:rPr lang="en" sz="4800" b="0" i="0" u="none" strike="noStrike" cap="none" dirty="0" smtClean="0">
                <a:solidFill>
                  <a:schemeClr val="lt1"/>
                </a:solidFill>
                <a:latin typeface="Helvetica" panose="020B0604020202020204" pitchFamily="34" charset="0"/>
                <a:cs typeface="Helvetica" panose="020B0604020202020204" pitchFamily="34" charset="0"/>
                <a:sym typeface="Proxima Nova"/>
              </a:rPr>
              <a:t>Gift - Application</a:t>
            </a:r>
            <a:endParaRPr lang="en" sz="4800" b="0" i="0" u="none" strike="noStrike" cap="none" dirty="0">
              <a:solidFill>
                <a:schemeClr val="lt1"/>
              </a:solidFill>
              <a:latin typeface="Helvetica" panose="020B0604020202020204" pitchFamily="34" charset="0"/>
              <a:cs typeface="Helvetica" panose="020B0604020202020204" pitchFamily="34" charset="0"/>
              <a:sym typeface="Proxima Nova"/>
            </a:endParaRPr>
          </a:p>
        </p:txBody>
      </p:sp>
      <p:sp>
        <p:nvSpPr>
          <p:cNvPr id="60" name="Shape 60"/>
          <p:cNvSpPr txBox="1">
            <a:spLocks noGrp="1"/>
          </p:cNvSpPr>
          <p:nvPr>
            <p:ph type="subTitle" idx="1"/>
          </p:nvPr>
        </p:nvSpPr>
        <p:spPr>
          <a:xfrm>
            <a:off x="510450" y="3182339"/>
            <a:ext cx="8123100" cy="13838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lt1"/>
              </a:buClr>
              <a:buSzPct val="25000"/>
              <a:buFont typeface="Proxima Nova"/>
              <a:buNone/>
            </a:pPr>
            <a:r>
              <a:rPr lang="en" sz="2400" b="0" i="0" u="none" strike="noStrike" cap="none" dirty="0">
                <a:solidFill>
                  <a:schemeClr val="lt1"/>
                </a:solidFill>
                <a:latin typeface="Helvetica" panose="020B0604020202020204" pitchFamily="34" charset="0"/>
                <a:cs typeface="Helvetica" panose="020B0604020202020204" pitchFamily="34" charset="0"/>
                <a:sym typeface="Proxima Nova"/>
              </a:rPr>
              <a:t>By Jacob Gerber, Jacob Biggs, Devon Roe, Jagdeep Singh Bankole Adegboye, Gabe Mcmahon, James Lewis, Zack Santee</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Designs (Gabe)</a:t>
            </a:r>
          </a:p>
        </p:txBody>
      </p:sp>
      <p:sp>
        <p:nvSpPr>
          <p:cNvPr id="116" name="Shape 116"/>
          <p:cNvSpPr txBox="1">
            <a:spLocks noGrp="1"/>
          </p:cNvSpPr>
          <p:nvPr>
            <p:ph type="body" idx="1"/>
          </p:nvPr>
        </p:nvSpPr>
        <p:spPr>
          <a:xfrm>
            <a:off x="311700" y="1152475"/>
            <a:ext cx="3660599" cy="34164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0"/>
              </a:spcBef>
              <a:spcAft>
                <a:spcPts val="0"/>
              </a:spcAft>
              <a:buClr>
                <a:schemeClr val="accent3"/>
              </a:buClr>
              <a:buSzPct val="100000"/>
              <a:buFont typeface="Proxima Nova"/>
              <a:buChar char="-"/>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My design borrowed from the design of Google Drive for Android and Reminders for IOS</a:t>
            </a:r>
          </a:p>
          <a:p>
            <a:pPr marL="457200" marR="0" lvl="0" indent="-228600" algn="l" rtl="0">
              <a:lnSpc>
                <a:spcPct val="115000"/>
              </a:lnSpc>
              <a:spcBef>
                <a:spcPts val="1600"/>
              </a:spcBef>
              <a:spcAft>
                <a:spcPts val="0"/>
              </a:spcAft>
              <a:buClr>
                <a:schemeClr val="accent3"/>
              </a:buClr>
              <a:buSzPct val="100000"/>
              <a:buFont typeface="Proxima Nova"/>
              <a:buChar char="-"/>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Each item is its own entity with a minimalistic design with an emphasis on information</a:t>
            </a:r>
          </a:p>
          <a:p>
            <a:pPr marL="457200" marR="0" lvl="0" indent="-228600" algn="l" rtl="0">
              <a:lnSpc>
                <a:spcPct val="115000"/>
              </a:lnSpc>
              <a:spcBef>
                <a:spcPts val="1600"/>
              </a:spcBef>
              <a:spcAft>
                <a:spcPts val="0"/>
              </a:spcAft>
              <a:buClr>
                <a:schemeClr val="accent3"/>
              </a:buClr>
              <a:buSzPct val="100000"/>
              <a:buFont typeface="Proxima Nova"/>
              <a:buChar char="-"/>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Tapping a list would take you to a similar page with items specific for that list</a:t>
            </a:r>
          </a:p>
        </p:txBody>
      </p:sp>
      <p:pic>
        <p:nvPicPr>
          <p:cNvPr id="117" name="Shape 117" descr="1.png"/>
          <p:cNvPicPr preferRelativeResize="0"/>
          <p:nvPr/>
        </p:nvPicPr>
        <p:blipFill rotWithShape="1">
          <a:blip r:embed="rId3">
            <a:alphaModFix/>
          </a:blip>
          <a:srcRect r="56073"/>
          <a:stretch/>
        </p:blipFill>
        <p:spPr>
          <a:xfrm>
            <a:off x="4806175" y="0"/>
            <a:ext cx="3968598" cy="4952524"/>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311700" y="445025"/>
            <a:ext cx="2607900"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1400" dirty="0" smtClean="0">
                <a:latin typeface="Helvetica" panose="020B0604020202020204" pitchFamily="34" charset="0"/>
                <a:cs typeface="Helvetica" panose="020B0604020202020204" pitchFamily="34" charset="0"/>
              </a:rPr>
              <a:t>Our</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 Design: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James Lewis</a:t>
            </a:r>
          </a:p>
        </p:txBody>
      </p:sp>
      <p:sp>
        <p:nvSpPr>
          <p:cNvPr id="123" name="Shape 123"/>
          <p:cNvSpPr txBox="1">
            <a:spLocks noGrp="1"/>
          </p:cNvSpPr>
          <p:nvPr>
            <p:ph type="body" idx="1"/>
          </p:nvPr>
        </p:nvSpPr>
        <p:spPr>
          <a:xfrm>
            <a:off x="311700" y="1152475"/>
            <a:ext cx="2954699" cy="3653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My design was inspired by multiple applications that you see today.</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This draft is just a low fidelity of what the final version may look like.</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Note that some of the detail may or may not be included in the high fidelity image.</a:t>
            </a:r>
          </a:p>
        </p:txBody>
      </p:sp>
      <p:pic>
        <p:nvPicPr>
          <p:cNvPr id="124" name="Shape 124"/>
          <p:cNvPicPr preferRelativeResize="0"/>
          <p:nvPr/>
        </p:nvPicPr>
        <p:blipFill rotWithShape="1">
          <a:blip r:embed="rId3">
            <a:alphaModFix/>
          </a:blip>
          <a:srcRect/>
          <a:stretch/>
        </p:blipFill>
        <p:spPr>
          <a:xfrm>
            <a:off x="3266399" y="267985"/>
            <a:ext cx="5808399" cy="4488264"/>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Designs (Jagdeep Singh)</a:t>
            </a:r>
          </a:p>
        </p:txBody>
      </p:sp>
      <p:sp>
        <p:nvSpPr>
          <p:cNvPr id="130" name="Shape 130"/>
          <p:cNvSpPr txBox="1">
            <a:spLocks noGrp="1"/>
          </p:cNvSpPr>
          <p:nvPr>
            <p:ph type="body" idx="1"/>
          </p:nvPr>
        </p:nvSpPr>
        <p:spPr>
          <a:xfrm>
            <a:off x="311700" y="1152475"/>
            <a:ext cx="5527499" cy="3416400"/>
          </a:xfrm>
          <a:prstGeom prst="rect">
            <a:avLst/>
          </a:prstGeom>
          <a:noFill/>
          <a:ln>
            <a:noFill/>
          </a:ln>
        </p:spPr>
        <p:txBody>
          <a:bodyPr lIns="91425" tIns="91425" rIns="91425" bIns="91425" anchor="t" anchorCtr="0">
            <a:noAutofit/>
          </a:bodyPr>
          <a:lstStyle/>
          <a:p>
            <a:pPr marL="457200" marR="0" lvl="0" rtl="0">
              <a:lnSpc>
                <a:spcPct val="100000"/>
              </a:lnSpc>
              <a:spcBef>
                <a:spcPts val="0"/>
              </a:spcBef>
              <a:spcAft>
                <a:spcPts val="0"/>
              </a:spcAft>
              <a:buClr>
                <a:schemeClr val="accent3"/>
              </a:buClr>
              <a:buSzPct val="25000"/>
              <a:buFont typeface="Proxima Nova"/>
              <a:buNone/>
            </a:pPr>
            <a:r>
              <a:rPr lang="en" sz="1400" i="0" u="none" strike="noStrike" cap="none" dirty="0">
                <a:solidFill>
                  <a:schemeClr val="accent3"/>
                </a:solidFill>
                <a:latin typeface="Helvetica" panose="020B0604020202020204" pitchFamily="34" charset="0"/>
                <a:cs typeface="Helvetica" panose="020B0604020202020204" pitchFamily="34" charset="0"/>
                <a:sym typeface="Proxima Nova"/>
              </a:rPr>
              <a:t>My design is inspired by the combination of most application designs that i like, or the applications </a:t>
            </a:r>
            <a:r>
              <a:rPr lang="en" sz="1400" dirty="0">
                <a:latin typeface="Helvetica" panose="020B0604020202020204" pitchFamily="34" charset="0"/>
                <a:cs typeface="Helvetica" panose="020B0604020202020204" pitchFamily="34" charset="0"/>
              </a:rPr>
              <a:t>I</a:t>
            </a:r>
            <a:r>
              <a:rPr lang="en" sz="1400" i="0" u="none" strike="noStrike" cap="none" dirty="0">
                <a:solidFill>
                  <a:schemeClr val="accent3"/>
                </a:solidFill>
                <a:latin typeface="Helvetica" panose="020B0604020202020204" pitchFamily="34" charset="0"/>
                <a:cs typeface="Helvetica" panose="020B0604020202020204" pitchFamily="34" charset="0"/>
                <a:sym typeface="Proxima Nova"/>
              </a:rPr>
              <a:t> have used or using right now.</a:t>
            </a:r>
          </a:p>
          <a:p>
            <a:pPr marL="457200" marR="0" lvl="0" rtl="0">
              <a:lnSpc>
                <a:spcPct val="100000"/>
              </a:lnSpc>
              <a:spcBef>
                <a:spcPts val="1600"/>
              </a:spcBef>
              <a:spcAft>
                <a:spcPts val="0"/>
              </a:spcAft>
              <a:buClr>
                <a:schemeClr val="accent3"/>
              </a:buClr>
              <a:buSzPct val="25000"/>
              <a:buFont typeface="Proxima Nova"/>
              <a:buNone/>
            </a:pPr>
            <a:r>
              <a:rPr lang="en" sz="1400" i="0" u="none" strike="noStrike" cap="none" dirty="0">
                <a:solidFill>
                  <a:schemeClr val="accent3"/>
                </a:solidFill>
                <a:latin typeface="Helvetica" panose="020B0604020202020204" pitchFamily="34" charset="0"/>
                <a:cs typeface="Helvetica" panose="020B0604020202020204" pitchFamily="34" charset="0"/>
                <a:sym typeface="Proxima Nova"/>
              </a:rPr>
              <a:t>This Page is a Information page. This page provides all the information about the event. For </a:t>
            </a:r>
            <a:r>
              <a:rPr lang="en" sz="1400" i="0" u="none" strike="noStrike" cap="none" dirty="0" smtClean="0">
                <a:solidFill>
                  <a:schemeClr val="accent3"/>
                </a:solidFill>
                <a:latin typeface="Helvetica" panose="020B0604020202020204" pitchFamily="34" charset="0"/>
                <a:cs typeface="Helvetica" panose="020B0604020202020204" pitchFamily="34" charset="0"/>
                <a:sym typeface="Proxima Nova"/>
              </a:rPr>
              <a:t>example:</a:t>
            </a:r>
          </a:p>
          <a:p>
            <a:pPr marL="914400" marR="0" lvl="1" rtl="0">
              <a:lnSpc>
                <a:spcPct val="100000"/>
              </a:lnSpc>
              <a:spcBef>
                <a:spcPts val="1600"/>
              </a:spcBef>
              <a:spcAft>
                <a:spcPts val="0"/>
              </a:spcAft>
              <a:buClr>
                <a:schemeClr val="accent3"/>
              </a:buClr>
              <a:buSzPct val="25000"/>
              <a:buFont typeface="Proxima Nova"/>
              <a:buNone/>
            </a:pPr>
            <a:r>
              <a:rPr lang="en" i="0" u="none" strike="noStrike" cap="none" dirty="0" smtClean="0">
                <a:solidFill>
                  <a:schemeClr val="accent3"/>
                </a:solidFill>
                <a:latin typeface="Helvetica" panose="020B0604020202020204" pitchFamily="34" charset="0"/>
                <a:cs typeface="Helvetica" panose="020B0604020202020204" pitchFamily="34" charset="0"/>
                <a:sym typeface="Proxima Nova"/>
              </a:rPr>
              <a:t>Who is attending the event.</a:t>
            </a:r>
          </a:p>
          <a:p>
            <a:pPr marL="914400" marR="0" lvl="1" rtl="0">
              <a:lnSpc>
                <a:spcPct val="100000"/>
              </a:lnSpc>
              <a:spcBef>
                <a:spcPts val="1600"/>
              </a:spcBef>
              <a:spcAft>
                <a:spcPts val="0"/>
              </a:spcAft>
              <a:buClr>
                <a:schemeClr val="accent3"/>
              </a:buClr>
              <a:buSzPct val="25000"/>
              <a:buFont typeface="Proxima Nova"/>
              <a:buNone/>
            </a:pPr>
            <a:r>
              <a:rPr lang="en" i="0" u="none" strike="noStrike" cap="none" dirty="0" smtClean="0">
                <a:solidFill>
                  <a:schemeClr val="accent3"/>
                </a:solidFill>
                <a:latin typeface="Helvetica" panose="020B0604020202020204" pitchFamily="34" charset="0"/>
                <a:cs typeface="Helvetica" panose="020B0604020202020204" pitchFamily="34" charset="0"/>
                <a:sym typeface="Proxima Nova"/>
              </a:rPr>
              <a:t>What </a:t>
            </a:r>
            <a:r>
              <a:rPr lang="en" i="0" u="none" strike="noStrike" cap="none" dirty="0">
                <a:solidFill>
                  <a:schemeClr val="accent3"/>
                </a:solidFill>
                <a:latin typeface="Helvetica" panose="020B0604020202020204" pitchFamily="34" charset="0"/>
                <a:cs typeface="Helvetica" panose="020B0604020202020204" pitchFamily="34" charset="0"/>
                <a:sym typeface="Proxima Nova"/>
              </a:rPr>
              <a:t>time and date.</a:t>
            </a:r>
          </a:p>
          <a:p>
            <a:pPr marL="914400" marR="0" lvl="1" rtl="0">
              <a:lnSpc>
                <a:spcPct val="100000"/>
              </a:lnSpc>
              <a:spcBef>
                <a:spcPts val="1600"/>
              </a:spcBef>
              <a:spcAft>
                <a:spcPts val="0"/>
              </a:spcAft>
              <a:buClr>
                <a:schemeClr val="accent3"/>
              </a:buClr>
              <a:buSzPct val="25000"/>
              <a:buFont typeface="Proxima Nova"/>
              <a:buNone/>
            </a:pPr>
            <a:r>
              <a:rPr lang="en" i="0" u="none" strike="noStrike" cap="none" dirty="0">
                <a:solidFill>
                  <a:schemeClr val="accent3"/>
                </a:solidFill>
                <a:latin typeface="Helvetica" panose="020B0604020202020204" pitchFamily="34" charset="0"/>
                <a:cs typeface="Helvetica" panose="020B0604020202020204" pitchFamily="34" charset="0"/>
                <a:sym typeface="Proxima Nova"/>
              </a:rPr>
              <a:t>The address and place.</a:t>
            </a:r>
          </a:p>
        </p:txBody>
      </p:sp>
      <p:pic>
        <p:nvPicPr>
          <p:cNvPr id="131" name="Shape 131" descr="Picture1.png"/>
          <p:cNvPicPr preferRelativeResize="0"/>
          <p:nvPr/>
        </p:nvPicPr>
        <p:blipFill rotWithShape="1">
          <a:blip r:embed="rId3">
            <a:alphaModFix/>
          </a:blip>
          <a:srcRect/>
          <a:stretch/>
        </p:blipFill>
        <p:spPr>
          <a:xfrm>
            <a:off x="6069773" y="380075"/>
            <a:ext cx="2762525" cy="4269350"/>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Designs (Bankole Adegboye)</a:t>
            </a:r>
          </a:p>
        </p:txBody>
      </p:sp>
      <p:sp>
        <p:nvSpPr>
          <p:cNvPr id="137" name="Shape 137"/>
          <p:cNvSpPr txBox="1">
            <a:spLocks noGrp="1"/>
          </p:cNvSpPr>
          <p:nvPr>
            <p:ph type="body" idx="1"/>
          </p:nvPr>
        </p:nvSpPr>
        <p:spPr>
          <a:xfrm>
            <a:off x="311700" y="1152475"/>
            <a:ext cx="4294499" cy="3416400"/>
          </a:xfrm>
          <a:prstGeom prst="rect">
            <a:avLst/>
          </a:prstGeom>
          <a:noFill/>
          <a:ln>
            <a:noFill/>
          </a:ln>
        </p:spPr>
        <p:txBody>
          <a:bodyPr lIns="91425" tIns="91425" rIns="91425" bIns="91425" anchor="t" anchorCtr="0">
            <a:noAutofit/>
          </a:bodyPr>
          <a:lstStyle/>
          <a:p>
            <a:pPr marL="228600" marR="0" lvl="0" algn="l" rtl="0">
              <a:lnSpc>
                <a:spcPct val="115000"/>
              </a:lnSpc>
              <a:spcBef>
                <a:spcPts val="0"/>
              </a:spcBef>
              <a:spcAft>
                <a:spcPts val="0"/>
              </a:spcAft>
              <a:buClr>
                <a:schemeClr val="accent3"/>
              </a:buClr>
              <a:buSzPct val="100000"/>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My design is a borrowed inspiration from Amazon and ebay. </a:t>
            </a:r>
          </a:p>
          <a:p>
            <a:pPr marL="228600" marR="0" lvl="0" algn="l" rtl="0">
              <a:lnSpc>
                <a:spcPct val="115000"/>
              </a:lnSpc>
              <a:spcBef>
                <a:spcPts val="1600"/>
              </a:spcBef>
              <a:spcAft>
                <a:spcPts val="0"/>
              </a:spcAft>
              <a:buClr>
                <a:schemeClr val="accent3"/>
              </a:buClr>
              <a:buSzPct val="100000"/>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This a page that will serve as a confirmation page to make sure the user want to buy the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item</a:t>
            </a:r>
          </a:p>
          <a:p>
            <a:pPr marL="228600" marR="0" lvl="0" algn="l" rtl="0">
              <a:lnSpc>
                <a:spcPct val="115000"/>
              </a:lnSpc>
              <a:spcBef>
                <a:spcPts val="1600"/>
              </a:spcBef>
              <a:spcAft>
                <a:spcPts val="0"/>
              </a:spcAft>
              <a:buClr>
                <a:schemeClr val="accent3"/>
              </a:buClr>
              <a:buSzPct val="100000"/>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If the user wants to make any changes to the order they are about to pay for.</a:t>
            </a:r>
          </a:p>
          <a:p>
            <a:pPr marL="228600" marR="0" lvl="0" algn="l" rtl="0">
              <a:lnSpc>
                <a:spcPct val="115000"/>
              </a:lnSpc>
              <a:spcBef>
                <a:spcPts val="1600"/>
              </a:spcBef>
              <a:spcAft>
                <a:spcPts val="0"/>
              </a:spcAft>
              <a:buClr>
                <a:schemeClr val="accent3"/>
              </a:buClr>
              <a:buSzPct val="100000"/>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If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they don't they can just press the cancel button.</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 </a:t>
            </a:r>
          </a:p>
        </p:txBody>
      </p:sp>
      <p:pic>
        <p:nvPicPr>
          <p:cNvPr id="138" name="Shape 138" descr="Screen Shot 2016-12-02 at 4.54.47 PM.png"/>
          <p:cNvPicPr preferRelativeResize="0"/>
          <p:nvPr/>
        </p:nvPicPr>
        <p:blipFill rotWithShape="1">
          <a:blip r:embed="rId3">
            <a:alphaModFix/>
          </a:blip>
          <a:srcRect/>
          <a:stretch/>
        </p:blipFill>
        <p:spPr>
          <a:xfrm>
            <a:off x="5779098" y="1017725"/>
            <a:ext cx="2572623" cy="3882648"/>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 (Jacob Gerber)</a:t>
            </a:r>
          </a:p>
        </p:txBody>
      </p:sp>
      <p:sp>
        <p:nvSpPr>
          <p:cNvPr id="144" name="Shape 144"/>
          <p:cNvSpPr txBox="1">
            <a:spLocks noGrp="1"/>
          </p:cNvSpPr>
          <p:nvPr>
            <p:ph type="body" idx="1"/>
          </p:nvPr>
        </p:nvSpPr>
        <p:spPr>
          <a:xfrm>
            <a:off x="311700" y="1152475"/>
            <a:ext cx="52520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This page is a design for the hub for each party/registry. I took a lot of inspiration from my Assignment 2 wireframe among other apps that I took ideas from.</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The basic idea is that it serves as a hub for both showing when the party is and allowing people to add the gifts to the registry. This page itself does not have many functions but instead is the screen that leads to those various functions.</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p:txBody>
      </p:sp>
      <p:pic>
        <p:nvPicPr>
          <p:cNvPr id="145" name="Shape 145" descr="IMG_20161202_171006883.jpg"/>
          <p:cNvPicPr preferRelativeResize="0"/>
          <p:nvPr/>
        </p:nvPicPr>
        <p:blipFill rotWithShape="1">
          <a:blip r:embed="rId3">
            <a:alphaModFix/>
          </a:blip>
          <a:srcRect l="43065" t="13851" r="31168" b="27654"/>
          <a:stretch/>
        </p:blipFill>
        <p:spPr>
          <a:xfrm>
            <a:off x="5774000" y="941536"/>
            <a:ext cx="3005699" cy="3838271"/>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(Landing Page)</a:t>
            </a:r>
          </a:p>
        </p:txBody>
      </p:sp>
      <p:sp>
        <p:nvSpPr>
          <p:cNvPr id="151" name="Shape 151"/>
          <p:cNvSpPr txBox="1">
            <a:spLocks noGrp="1"/>
          </p:cNvSpPr>
          <p:nvPr>
            <p:ph type="body" idx="1"/>
          </p:nvPr>
        </p:nvSpPr>
        <p:spPr>
          <a:xfrm>
            <a:off x="311700" y="1152475"/>
            <a:ext cx="57941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is the basic landing page for our app that the user is taken to when first launching the app.</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The only functions this page serves is to move users onto different pages within the app with the major functionality of our site.</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152" name="Shape 152" descr="Final Project LFP.jpg"/>
          <p:cNvPicPr preferRelativeResize="0"/>
          <p:nvPr/>
        </p:nvPicPr>
        <p:blipFill rotWithShape="1">
          <a:blip r:embed="rId3">
            <a:alphaModFix/>
          </a:blip>
          <a:srcRect l="7740" r="80647"/>
          <a:stretch/>
        </p:blipFill>
        <p:spPr>
          <a:xfrm>
            <a:off x="6313260" y="988038"/>
            <a:ext cx="1883166" cy="3745275"/>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(Create Account)</a:t>
            </a:r>
          </a:p>
        </p:txBody>
      </p:sp>
      <p:sp>
        <p:nvSpPr>
          <p:cNvPr id="158" name="Shape 158"/>
          <p:cNvSpPr txBox="1">
            <a:spLocks noGrp="1"/>
          </p:cNvSpPr>
          <p:nvPr>
            <p:ph type="body" idx="1"/>
          </p:nvPr>
        </p:nvSpPr>
        <p:spPr>
          <a:xfrm>
            <a:off x="311700" y="1152475"/>
            <a:ext cx="5528700"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is the page you are taken to after clicking on either the ‘Create New Registry’ or ‘Join Existing Registry’ buttons on the Landing Page.</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It serves to allow users to create their account in order to create a new registry or join an existing one. The account on this site will allow users to be able to return to a registry after deleting the application or bring up their registry from another person’s device.</a:t>
            </a:r>
          </a:p>
        </p:txBody>
      </p:sp>
      <p:pic>
        <p:nvPicPr>
          <p:cNvPr id="159" name="Shape 159" descr="Final Project LFP.jpg"/>
          <p:cNvPicPr preferRelativeResize="0"/>
          <p:nvPr/>
        </p:nvPicPr>
        <p:blipFill rotWithShape="1">
          <a:blip r:embed="rId3">
            <a:alphaModFix/>
          </a:blip>
          <a:srcRect l="19354" r="67339"/>
          <a:stretch/>
        </p:blipFill>
        <p:spPr>
          <a:xfrm>
            <a:off x="6094773" y="1152474"/>
            <a:ext cx="2117963" cy="3676075"/>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(Search Registry)</a:t>
            </a:r>
          </a:p>
        </p:txBody>
      </p:sp>
      <p:sp>
        <p:nvSpPr>
          <p:cNvPr id="166" name="Shape 166"/>
          <p:cNvSpPr txBox="1">
            <a:spLocks noGrp="1"/>
          </p:cNvSpPr>
          <p:nvPr>
            <p:ph type="body" idx="1"/>
          </p:nvPr>
        </p:nvSpPr>
        <p:spPr>
          <a:xfrm>
            <a:off x="311700" y="1152475"/>
            <a:ext cx="58052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is the Search registry </a:t>
            </a:r>
            <a:r>
              <a:rPr lang="en" b="0" i="0" u="none" strike="noStrike" cap="none" dirty="0" smtClean="0">
                <a:solidFill>
                  <a:schemeClr val="dk1"/>
                </a:solidFill>
                <a:latin typeface="Helvetica" panose="020B0604020202020204" pitchFamily="34" charset="0"/>
                <a:cs typeface="Helvetica" panose="020B0604020202020204" pitchFamily="34" charset="0"/>
                <a:sym typeface="Proxima Nova"/>
              </a:rPr>
              <a:t>page. After </a:t>
            </a:r>
            <a:r>
              <a:rPr lang="en" b="0" i="0" u="none" strike="noStrike" cap="none" dirty="0">
                <a:solidFill>
                  <a:schemeClr val="dk1"/>
                </a:solidFill>
                <a:latin typeface="Helvetica" panose="020B0604020202020204" pitchFamily="34" charset="0"/>
                <a:cs typeface="Helvetica" panose="020B0604020202020204" pitchFamily="34" charset="0"/>
                <a:sym typeface="Proxima Nova"/>
              </a:rPr>
              <a:t>creating an account or logging in the user will come to the search registry page.</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The user can insert a name of someone who has already been listed in the </a:t>
            </a:r>
            <a:r>
              <a:rPr lang="en" b="0" i="0" u="none" strike="noStrike" cap="none" dirty="0" smtClean="0">
                <a:solidFill>
                  <a:schemeClr val="dk1"/>
                </a:solidFill>
                <a:latin typeface="Helvetica" panose="020B0604020202020204" pitchFamily="34" charset="0"/>
                <a:cs typeface="Helvetica" panose="020B0604020202020204" pitchFamily="34" charset="0"/>
                <a:sym typeface="Proxima Nova"/>
              </a:rPr>
              <a:t>directory. As </a:t>
            </a:r>
            <a:r>
              <a:rPr lang="en" b="0" i="0" u="none" strike="noStrike" cap="none" dirty="0">
                <a:solidFill>
                  <a:schemeClr val="dk1"/>
                </a:solidFill>
                <a:latin typeface="Helvetica" panose="020B0604020202020204" pitchFamily="34" charset="0"/>
                <a:cs typeface="Helvetica" panose="020B0604020202020204" pitchFamily="34" charset="0"/>
                <a:sym typeface="Proxima Nova"/>
              </a:rPr>
              <a:t>you search a name, information will populate the fields that you see here.</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167" name="Shape 167" descr="Final Project LFP.jpg"/>
          <p:cNvPicPr preferRelativeResize="0"/>
          <p:nvPr/>
        </p:nvPicPr>
        <p:blipFill rotWithShape="1">
          <a:blip r:embed="rId3">
            <a:alphaModFix/>
          </a:blip>
          <a:srcRect l="32903" r="56450"/>
          <a:stretch/>
        </p:blipFill>
        <p:spPr>
          <a:xfrm>
            <a:off x="6415548" y="999274"/>
            <a:ext cx="1715926" cy="3722798"/>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(Home Page)</a:t>
            </a:r>
          </a:p>
        </p:txBody>
      </p:sp>
      <p:sp>
        <p:nvSpPr>
          <p:cNvPr id="173" name="Shape 173"/>
          <p:cNvSpPr txBox="1">
            <a:spLocks noGrp="1"/>
          </p:cNvSpPr>
          <p:nvPr>
            <p:ph type="body" idx="1"/>
          </p:nvPr>
        </p:nvSpPr>
        <p:spPr>
          <a:xfrm>
            <a:off x="311700" y="1152475"/>
            <a:ext cx="6059698"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home page appears after someone has been selected. This page shows a list of items the person may desire.</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You can select or click to enlarge. It is up to the user.</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174" name="Shape 174" descr="Final Project LFP.jpg"/>
          <p:cNvPicPr preferRelativeResize="0"/>
          <p:nvPr/>
        </p:nvPicPr>
        <p:blipFill rotWithShape="1">
          <a:blip r:embed="rId3">
            <a:alphaModFix/>
          </a:blip>
          <a:srcRect l="44029" r="45081"/>
          <a:stretch/>
        </p:blipFill>
        <p:spPr>
          <a:xfrm>
            <a:off x="6625700" y="1017725"/>
            <a:ext cx="1746533" cy="3705025"/>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(Enlarged Item)</a:t>
            </a:r>
          </a:p>
        </p:txBody>
      </p:sp>
      <p:sp>
        <p:nvSpPr>
          <p:cNvPr id="180" name="Shape 180"/>
          <p:cNvSpPr txBox="1">
            <a:spLocks noGrp="1"/>
          </p:cNvSpPr>
          <p:nvPr>
            <p:ph type="body" idx="1"/>
          </p:nvPr>
        </p:nvSpPr>
        <p:spPr>
          <a:xfrm>
            <a:off x="311700" y="1152475"/>
            <a:ext cx="53072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Here the user can enlarge the item to obtain detail about the item.</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page goes into specifics almost as if the person is pleading their case. </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181" name="Shape 181" descr="Final Project LFP.jpg"/>
          <p:cNvPicPr preferRelativeResize="0"/>
          <p:nvPr/>
        </p:nvPicPr>
        <p:blipFill rotWithShape="1">
          <a:blip r:embed="rId3">
            <a:alphaModFix/>
          </a:blip>
          <a:srcRect l="55160" r="32499"/>
          <a:stretch/>
        </p:blipFill>
        <p:spPr>
          <a:xfrm>
            <a:off x="6050548" y="1069737"/>
            <a:ext cx="1913598" cy="3581874"/>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Objective and Target Audience</a:t>
            </a:r>
          </a:p>
        </p:txBody>
      </p:sp>
      <p:sp>
        <p:nvSpPr>
          <p:cNvPr id="66" name="Shape 66"/>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1" i="0" u="none" strike="noStrike" cap="none" dirty="0">
                <a:solidFill>
                  <a:schemeClr val="accent3"/>
                </a:solidFill>
                <a:latin typeface="Helvetica" panose="020B0604020202020204" pitchFamily="34" charset="0"/>
                <a:cs typeface="Helvetica" panose="020B0604020202020204" pitchFamily="34" charset="0"/>
                <a:sym typeface="Proxima Nova"/>
              </a:rPr>
              <a:t>Our Objective: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Our objective when making our application was to create an application to allow people to collaborate in the gift buying process. It involves people creating registries for their parties and sharing it with others to make the process easier. Collaboration is mostly in the form of showing users what other users have already bought for the party in order to minimize two people buying the same gift or allow two people to get complimentary gifts that they wouldn’t have otherwise.</a:t>
            </a:r>
          </a:p>
          <a:p>
            <a:pPr marL="0" marR="0" lvl="0" indent="0" algn="l" rtl="0">
              <a:lnSpc>
                <a:spcPct val="115000"/>
              </a:lnSpc>
              <a:spcBef>
                <a:spcPts val="1600"/>
              </a:spcBef>
              <a:spcAft>
                <a:spcPts val="0"/>
              </a:spcAft>
              <a:buClr>
                <a:schemeClr val="accent3"/>
              </a:buClr>
              <a:buSzPct val="25000"/>
              <a:buFont typeface="Proxima Nova"/>
              <a:buNone/>
            </a:pPr>
            <a:r>
              <a:rPr lang="en" sz="1400" b="1" i="0" u="none" strike="noStrike" cap="none" dirty="0">
                <a:solidFill>
                  <a:schemeClr val="accent3"/>
                </a:solidFill>
                <a:latin typeface="Helvetica" panose="020B0604020202020204" pitchFamily="34" charset="0"/>
                <a:cs typeface="Helvetica" panose="020B0604020202020204" pitchFamily="34" charset="0"/>
                <a:sym typeface="Proxima Nova"/>
              </a:rPr>
              <a:t>Target Audience:</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Our target audience focuses on adults who have kids, but is not necessarily limited to that group. Most of our design focuses on helping to give those parents a way to organize with other parents to get gifts for the child without having two people get the same gifts. We also saw that it could be used in other forms like with weddings or graduation but those were not the target audiences we primarily focused on.</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(Submit Page)</a:t>
            </a:r>
          </a:p>
        </p:txBody>
      </p:sp>
      <p:sp>
        <p:nvSpPr>
          <p:cNvPr id="187" name="Shape 187"/>
          <p:cNvSpPr txBox="1">
            <a:spLocks noGrp="1"/>
          </p:cNvSpPr>
          <p:nvPr>
            <p:ph type="body" idx="1"/>
          </p:nvPr>
        </p:nvSpPr>
        <p:spPr>
          <a:xfrm>
            <a:off x="311700" y="1152475"/>
            <a:ext cx="55838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is the submit page. </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dk1"/>
                </a:solidFill>
                <a:latin typeface="Helvetica" panose="020B0604020202020204" pitchFamily="34" charset="0"/>
                <a:cs typeface="Helvetica" panose="020B0604020202020204" pitchFamily="34" charset="0"/>
                <a:sym typeface="Proxima Nova"/>
              </a:rPr>
              <a:t>This page populates all the items with cost. (I would like to mention that the user will be able to submit payment information in the menu. If no payment is made a modal window requiring payment information will appear for the user)</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188" name="Shape 188" descr="Final Project LFP.jpg"/>
          <p:cNvPicPr preferRelativeResize="0"/>
          <p:nvPr/>
        </p:nvPicPr>
        <p:blipFill rotWithShape="1">
          <a:blip r:embed="rId3">
            <a:alphaModFix/>
          </a:blip>
          <a:srcRect l="80079" r="8306"/>
          <a:stretch/>
        </p:blipFill>
        <p:spPr>
          <a:xfrm>
            <a:off x="6268258" y="1017724"/>
            <a:ext cx="1963002" cy="3904098"/>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Low Fidelity Prototype (Confirmation Page)</a:t>
            </a:r>
          </a:p>
        </p:txBody>
      </p:sp>
      <p:sp>
        <p:nvSpPr>
          <p:cNvPr id="194" name="Shape 194"/>
          <p:cNvSpPr txBox="1">
            <a:spLocks noGrp="1"/>
          </p:cNvSpPr>
          <p:nvPr>
            <p:ph type="body" idx="1"/>
          </p:nvPr>
        </p:nvSpPr>
        <p:spPr>
          <a:xfrm>
            <a:off x="311700" y="1152475"/>
            <a:ext cx="51305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This is the confirmation page.</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Here is where you confirm the selected item or items that you want to fund for the receiving person.</a:t>
            </a:r>
          </a:p>
          <a:p>
            <a:pPr marL="0" marR="0" lvl="0" indent="0" algn="l" rtl="0">
              <a:lnSpc>
                <a:spcPct val="115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You are then given a confirmation number</a:t>
            </a:r>
          </a:p>
          <a:p>
            <a:pPr marL="0" marR="0" lvl="0" indent="0" algn="l" rtl="0">
              <a:lnSpc>
                <a:spcPct val="115000"/>
              </a:lnSpc>
              <a:spcBef>
                <a:spcPts val="1600"/>
              </a:spcBef>
              <a:spcAft>
                <a:spcPts val="0"/>
              </a:spcAft>
              <a:buClr>
                <a:schemeClr val="accent3"/>
              </a:buClr>
              <a:buSzPct val="25000"/>
              <a:buFont typeface="Proxima Nova"/>
              <a:buNone/>
            </a:pPr>
            <a:endParaRPr b="0" i="0" u="none" strike="noStrike" cap="none" dirty="0">
              <a:solidFill>
                <a:schemeClr val="accent3"/>
              </a:solidFill>
              <a:latin typeface="Helvetica" panose="020B0604020202020204" pitchFamily="34" charset="0"/>
              <a:cs typeface="Helvetica" panose="020B0604020202020204" pitchFamily="34" charset="0"/>
              <a:sym typeface="Proxima Nova"/>
            </a:endParaRPr>
          </a:p>
        </p:txBody>
      </p:sp>
      <p:pic>
        <p:nvPicPr>
          <p:cNvPr id="195" name="Shape 195" descr="Final Project LFP.jpg"/>
          <p:cNvPicPr preferRelativeResize="0"/>
          <p:nvPr/>
        </p:nvPicPr>
        <p:blipFill rotWithShape="1">
          <a:blip r:embed="rId3">
            <a:alphaModFix/>
          </a:blip>
          <a:srcRect l="67015" r="20162"/>
          <a:stretch/>
        </p:blipFill>
        <p:spPr>
          <a:xfrm>
            <a:off x="5785048" y="1088424"/>
            <a:ext cx="2048475" cy="3689623"/>
          </a:xfrm>
          <a:prstGeom prst="rect">
            <a:avLst/>
          </a:prstGeom>
          <a:noFill/>
          <a:ln>
            <a:noFill/>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Proxima Nova"/>
                <a:ea typeface="Proxima Nova"/>
                <a:cs typeface="Proxima Nova"/>
                <a:sym typeface="Proxima Nova"/>
              </a:rPr>
              <a:t>Usability Test</a:t>
            </a:r>
          </a:p>
        </p:txBody>
      </p:sp>
      <p:sp>
        <p:nvSpPr>
          <p:cNvPr id="201" name="Shape 201"/>
          <p:cNvSpPr txBox="1">
            <a:spLocks noGrp="1"/>
          </p:cNvSpPr>
          <p:nvPr>
            <p:ph type="body" idx="1"/>
          </p:nvPr>
        </p:nvSpPr>
        <p:spPr>
          <a:xfrm>
            <a:off x="311700" y="915984"/>
            <a:ext cx="8832299" cy="3971325"/>
          </a:xfrm>
          <a:prstGeom prst="rect">
            <a:avLst/>
          </a:prstGeom>
          <a:noFill/>
          <a:ln>
            <a:noFill/>
          </a:ln>
        </p:spPr>
        <p:txBody>
          <a:bodyPr lIns="91425" tIns="91425" rIns="91425" bIns="91425" anchor="t" anchorCtr="0">
            <a:noAutofit/>
          </a:bodyPr>
          <a:lstStyle/>
          <a:p>
            <a:pPr marL="457200" marR="0" lvl="0" algn="l" rtl="0">
              <a:lnSpc>
                <a:spcPct val="100000"/>
              </a:lnSpc>
              <a:spcBef>
                <a:spcPts val="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In the usability test our main focus was to make sure users understand the application, to get suggestions and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feedbacks. Some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of the question we used in Usability test were:</a:t>
            </a: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Have you ever used a gift registry app </a:t>
            </a:r>
            <a:r>
              <a:rPr lang="en" b="0" i="0" u="none" strike="noStrike" cap="none" dirty="0" smtClean="0">
                <a:solidFill>
                  <a:schemeClr val="accent3"/>
                </a:solidFill>
                <a:latin typeface="Helvetica" panose="020B0604020202020204" pitchFamily="34" charset="0"/>
                <a:cs typeface="Helvetica" panose="020B0604020202020204" pitchFamily="34" charset="0"/>
                <a:sym typeface="Proxima Nova"/>
              </a:rPr>
              <a:t>before?</a:t>
            </a:r>
            <a:endParaRPr lang="en" b="0" i="0" u="none" strike="noStrike" cap="none" dirty="0">
              <a:solidFill>
                <a:schemeClr val="accent3"/>
              </a:solidFill>
              <a:latin typeface="Helvetica" panose="020B0604020202020204" pitchFamily="34" charset="0"/>
              <a:cs typeface="Helvetica" panose="020B0604020202020204" pitchFamily="34" charset="0"/>
              <a:sym typeface="Proxima Nova"/>
            </a:endParaRP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Have you ever been in a position where two people had purchased the same gift?</a:t>
            </a: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Does your cell phone have a stable internet connection?</a:t>
            </a:r>
          </a:p>
          <a:p>
            <a:pPr marL="457200" marR="0" lvl="0" algn="l"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The reason why we asked a lot of question to make sure our design had all the necessary functions that the users will want in an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application. We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made users do some tasks over our low fidelity prototype. Some of the task we made users do were:</a:t>
            </a: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Describe out loud what you see and what you think the page does?</a:t>
            </a: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What do you think will be on the next page?</a:t>
            </a:r>
          </a:p>
          <a:p>
            <a:pPr marL="914400" marR="0" lvl="1" algn="l" rtl="0">
              <a:lnSpc>
                <a:spcPct val="100000"/>
              </a:lnSpc>
              <a:spcBef>
                <a:spcPts val="1600"/>
              </a:spcBef>
              <a:spcAft>
                <a:spcPts val="0"/>
              </a:spcAft>
              <a:buClr>
                <a:schemeClr val="accent3"/>
              </a:buClr>
              <a:buSzPct val="25000"/>
              <a:buFont typeface="Proxima Nova"/>
              <a:buNone/>
            </a:pPr>
            <a:r>
              <a:rPr lang="en" b="0" i="0" u="none" strike="noStrike" cap="none" dirty="0">
                <a:solidFill>
                  <a:schemeClr val="accent3"/>
                </a:solidFill>
                <a:latin typeface="Helvetica" panose="020B0604020202020204" pitchFamily="34" charset="0"/>
                <a:cs typeface="Helvetica" panose="020B0604020202020204" pitchFamily="34" charset="0"/>
                <a:sym typeface="Proxima Nova"/>
              </a:rPr>
              <a:t>We asked users to perform a money donation on the application in addition to a gift donation.</a:t>
            </a:r>
          </a:p>
          <a:p>
            <a:pPr marL="914400" marR="0" lvl="0" algn="l" rtl="0">
              <a:lnSpc>
                <a:spcPct val="100000"/>
              </a:lnSpc>
              <a:spcBef>
                <a:spcPts val="1600"/>
              </a:spcBef>
              <a:spcAft>
                <a:spcPts val="0"/>
              </a:spcAft>
              <a:buClr>
                <a:schemeClr val="accent3"/>
              </a:buClr>
              <a:buSzPct val="25000"/>
              <a:buFont typeface="Proxima Nova"/>
              <a:buNone/>
            </a:pPr>
            <a:endParaRPr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a:p>
            <a:pPr marL="0" marR="0" lvl="0" algn="l" rtl="0">
              <a:lnSpc>
                <a:spcPct val="100000"/>
              </a:lnSpc>
              <a:spcBef>
                <a:spcPts val="1600"/>
              </a:spcBef>
              <a:spcAft>
                <a:spcPts val="0"/>
              </a:spcAft>
              <a:buClr>
                <a:schemeClr val="accent3"/>
              </a:buClr>
              <a:buSzPct val="25000"/>
              <a:buFont typeface="Proxima Nova"/>
              <a:buNone/>
            </a:pPr>
            <a:endParaRPr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Usability Test Findings</a:t>
            </a:r>
          </a:p>
        </p:txBody>
      </p:sp>
      <p:sp>
        <p:nvSpPr>
          <p:cNvPr id="207" name="Shape 207"/>
          <p:cNvSpPr txBox="1">
            <a:spLocks noGrp="1"/>
          </p:cNvSpPr>
          <p:nvPr>
            <p:ph type="body" idx="1"/>
          </p:nvPr>
        </p:nvSpPr>
        <p:spPr>
          <a:xfrm>
            <a:off x="311700" y="1152475"/>
            <a:ext cx="8520599" cy="3667499"/>
          </a:xfrm>
          <a:prstGeom prst="rect">
            <a:avLst/>
          </a:prstGeom>
          <a:noFill/>
          <a:ln>
            <a:noFill/>
          </a:ln>
        </p:spPr>
        <p:txBody>
          <a:bodyPr lIns="91425" tIns="91425" rIns="91425" bIns="91425" anchor="t" anchorCtr="0">
            <a:noAutofit/>
          </a:bodyPr>
          <a:lstStyle/>
          <a:p>
            <a:pPr marL="457200" marR="0" lvl="0" algn="l" rtl="0">
              <a:lnSpc>
                <a:spcPct val="100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While doing usability testing we found a lot of users were having trouble answering question because it’s a low fidelity prototype and it’s not completely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finished. We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found a lot of concepts that users were struggling in for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example:</a:t>
            </a:r>
          </a:p>
          <a:p>
            <a:pPr marL="457200" marR="0" lvl="0" algn="l" rtl="0">
              <a:lnSpc>
                <a:spcPct val="100000"/>
              </a:lnSpc>
              <a:spcBef>
                <a:spcPts val="0"/>
              </a:spcBef>
              <a:spcAft>
                <a:spcPts val="0"/>
              </a:spcAft>
              <a:buClr>
                <a:schemeClr val="accent3"/>
              </a:buClr>
              <a:buSzPct val="25000"/>
              <a:buFont typeface="Proxima Nova"/>
              <a:buNone/>
            </a:pP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Users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were not sure how to go back to the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homepage or users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wanted to have a simpler way of getting to the shopping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cart/checkout. Users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were having struggle finding “next”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button. All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of our users thought that the design was really simple and easy to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use. We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found that users have never used an gift registry application before.</a:t>
            </a:r>
          </a:p>
          <a:p>
            <a:pPr marL="457200" marR="0" lvl="0" algn="l"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Some feedback we got from our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users:</a:t>
            </a:r>
          </a:p>
          <a:p>
            <a:pPr marL="457200" marR="0" lvl="0" algn="l"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Users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thought that the design was really difficult to figure out just because it was low fidelity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prototype.</a:t>
            </a:r>
          </a:p>
          <a:p>
            <a:pPr marL="457200" marR="0" lvl="0" algn="l"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Users responded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that they would recommend this application 3 out of 5 </a:t>
            </a:r>
            <a:r>
              <a:rPr lang="en" sz="1400" b="0" i="0" u="none" strike="noStrike" cap="none" dirty="0" smtClean="0">
                <a:solidFill>
                  <a:schemeClr val="dk1"/>
                </a:solidFill>
                <a:latin typeface="Helvetica" panose="020B0604020202020204" pitchFamily="34" charset="0"/>
                <a:cs typeface="Helvetica" panose="020B0604020202020204" pitchFamily="34" charset="0"/>
                <a:sym typeface="Proxima Nova"/>
              </a:rPr>
              <a:t>people. Most </a:t>
            </a: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of our users said that they will be able to perform the task alone when the design is finished.</a:t>
            </a:r>
          </a:p>
          <a:p>
            <a:pPr marL="457200" marR="0" lvl="0" algn="l" rtl="0">
              <a:lnSpc>
                <a:spcPct val="100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a:p>
            <a:pPr marL="0" marR="0" lvl="0" algn="l" rtl="0">
              <a:lnSpc>
                <a:spcPct val="100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(Landing Page)</a:t>
            </a:r>
          </a:p>
        </p:txBody>
      </p:sp>
      <p:sp>
        <p:nvSpPr>
          <p:cNvPr id="213" name="Shape 213"/>
          <p:cNvSpPr txBox="1">
            <a:spLocks noGrp="1"/>
          </p:cNvSpPr>
          <p:nvPr>
            <p:ph type="body" idx="1"/>
          </p:nvPr>
        </p:nvSpPr>
        <p:spPr>
          <a:xfrm>
            <a:off x="311700" y="1152475"/>
            <a:ext cx="5582400" cy="3893699"/>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Proxima Nova" panose="020B0604020202020204" charset="0"/>
                <a:sym typeface="Proxima Nova"/>
              </a:rPr>
              <a:t>The first page the user will see when the app starts.</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Proxima Nova" panose="020B0604020202020204" charset="0"/>
                <a:sym typeface="Proxima Nova"/>
              </a:rPr>
              <a:t>The color chosen is red and white. Red with a meaning of urgency.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Proxima Nova" panose="020B0604020202020204" charset="0"/>
                <a:sym typeface="Proxima Nova"/>
              </a:rPr>
              <a:t>The carrier settings were removed because of distraction.</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Proxima Nova" panose="020B0604020202020204" charset="0"/>
                <a:sym typeface="Proxima Nova"/>
              </a:rPr>
              <a:t>Also 2 options are given instead of 3</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Proxima Nova" panose="020B0604020202020204" charset="0"/>
                <a:sym typeface="Proxima Nova"/>
              </a:rPr>
              <a:t>Here the user is given 2 options:</a:t>
            </a:r>
          </a:p>
          <a:p>
            <a:pPr marL="457200" marR="0" lvl="0" indent="-228600" algn="l" rtl="0">
              <a:lnSpc>
                <a:spcPct val="115000"/>
              </a:lnSpc>
              <a:spcBef>
                <a:spcPts val="1600"/>
              </a:spcBef>
              <a:spcAft>
                <a:spcPts val="0"/>
              </a:spcAft>
              <a:buClr>
                <a:schemeClr val="accent3"/>
              </a:buClr>
              <a:buSzPct val="100000"/>
              <a:buFont typeface="Proxima Nova"/>
              <a:buChar char="●"/>
            </a:pPr>
            <a:r>
              <a:rPr lang="en" sz="1400" b="0" i="0" u="none" strike="noStrike" cap="none" dirty="0">
                <a:solidFill>
                  <a:schemeClr val="dk1"/>
                </a:solidFill>
                <a:latin typeface="Proxima Nova" panose="020B0604020202020204" charset="0"/>
                <a:sym typeface="Proxima Nova"/>
              </a:rPr>
              <a:t>Create New Registry </a:t>
            </a:r>
          </a:p>
          <a:p>
            <a:pPr marL="457200" marR="0" lvl="0" indent="-228600" algn="l" rtl="0">
              <a:lnSpc>
                <a:spcPct val="115000"/>
              </a:lnSpc>
              <a:spcBef>
                <a:spcPts val="1600"/>
              </a:spcBef>
              <a:spcAft>
                <a:spcPts val="0"/>
              </a:spcAft>
              <a:buClr>
                <a:schemeClr val="accent3"/>
              </a:buClr>
              <a:buSzPct val="100000"/>
              <a:buFont typeface="Proxima Nova"/>
              <a:buChar char="●"/>
            </a:pPr>
            <a:r>
              <a:rPr lang="en" sz="1400" b="0" i="0" u="none" strike="noStrike" cap="none" dirty="0">
                <a:solidFill>
                  <a:schemeClr val="dk1"/>
                </a:solidFill>
                <a:latin typeface="Proxima Nova" panose="020B0604020202020204" charset="0"/>
                <a:sym typeface="Proxima Nova"/>
              </a:rPr>
              <a:t>Login to Registry</a:t>
            </a:r>
          </a:p>
        </p:txBody>
      </p:sp>
      <p:pic>
        <p:nvPicPr>
          <p:cNvPr id="214" name="Shape 214" descr="HQ_Fidelity_Lewis.jpg"/>
          <p:cNvPicPr preferRelativeResize="0"/>
          <p:nvPr/>
        </p:nvPicPr>
        <p:blipFill rotWithShape="1">
          <a:blip r:embed="rId3">
            <a:alphaModFix/>
          </a:blip>
          <a:srcRect l="1391" t="2798" r="82545" b="66850"/>
          <a:stretch/>
        </p:blipFill>
        <p:spPr>
          <a:xfrm>
            <a:off x="6795350" y="0"/>
            <a:ext cx="2373986" cy="5143499"/>
          </a:xfrm>
          <a:prstGeom prst="rect">
            <a:avLst/>
          </a:prstGeom>
          <a:noFill/>
          <a:ln>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(Create Account)</a:t>
            </a:r>
          </a:p>
        </p:txBody>
      </p:sp>
      <p:sp>
        <p:nvSpPr>
          <p:cNvPr id="220" name="Shape 220"/>
          <p:cNvSpPr txBox="1">
            <a:spLocks noGrp="1"/>
          </p:cNvSpPr>
          <p:nvPr>
            <p:ph type="body" idx="1"/>
          </p:nvPr>
        </p:nvSpPr>
        <p:spPr>
          <a:xfrm>
            <a:off x="311700" y="1152475"/>
            <a:ext cx="57323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create account page is where you can be a user to receive donations or give donations. Either way the same information is extracted for the donor and recipient.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page layout is nearly identical the the low fidelity prototype without the carrier settings and the top of the page. So you will be able to create a registry or go back to previous menu.</a:t>
            </a:r>
          </a:p>
        </p:txBody>
      </p:sp>
      <p:pic>
        <p:nvPicPr>
          <p:cNvPr id="221" name="Shape 221" descr="HQ_Fidelity_Lewis.jpg"/>
          <p:cNvPicPr preferRelativeResize="0"/>
          <p:nvPr/>
        </p:nvPicPr>
        <p:blipFill rotWithShape="1">
          <a:blip r:embed="rId3">
            <a:alphaModFix/>
          </a:blip>
          <a:srcRect l="39095" t="717" r="40157" b="66012"/>
          <a:stretch/>
        </p:blipFill>
        <p:spPr>
          <a:xfrm>
            <a:off x="6351500" y="0"/>
            <a:ext cx="2797294" cy="5143499"/>
          </a:xfrm>
          <a:prstGeom prst="rect">
            <a:avLst/>
          </a:prstGeom>
          <a:noFill/>
          <a:ln>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(Login Page)</a:t>
            </a:r>
          </a:p>
        </p:txBody>
      </p:sp>
      <p:sp>
        <p:nvSpPr>
          <p:cNvPr id="227" name="Shape 227"/>
          <p:cNvSpPr txBox="1">
            <a:spLocks noGrp="1"/>
          </p:cNvSpPr>
          <p:nvPr>
            <p:ph type="body" idx="1"/>
          </p:nvPr>
        </p:nvSpPr>
        <p:spPr>
          <a:xfrm>
            <a:off x="311700" y="1152475"/>
            <a:ext cx="5363428"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login page is where you can login if you already have an account created.</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validation of this page will also let you know if an account has already been created or not.</a:t>
            </a:r>
          </a:p>
        </p:txBody>
      </p:sp>
      <p:pic>
        <p:nvPicPr>
          <p:cNvPr id="228" name="Shape 228"/>
          <p:cNvPicPr preferRelativeResize="0"/>
          <p:nvPr/>
        </p:nvPicPr>
        <p:blipFill rotWithShape="1">
          <a:blip r:embed="rId3">
            <a:alphaModFix/>
          </a:blip>
          <a:srcRect/>
          <a:stretch/>
        </p:blipFill>
        <p:spPr>
          <a:xfrm>
            <a:off x="5675128" y="0"/>
            <a:ext cx="3468871" cy="5143499"/>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Proxima Nova"/>
                <a:ea typeface="Proxima Nova"/>
                <a:cs typeface="Proxima Nova"/>
                <a:sym typeface="Proxima Nova"/>
              </a:rPr>
              <a:t>Final </a:t>
            </a: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Design</a:t>
            </a:r>
            <a:r>
              <a:rPr lang="en" sz="2800" b="0" i="0" u="none" strike="noStrike" cap="none" dirty="0">
                <a:solidFill>
                  <a:schemeClr val="dk1"/>
                </a:solidFill>
                <a:latin typeface="Proxima Nova"/>
                <a:ea typeface="Proxima Nova"/>
                <a:cs typeface="Proxima Nova"/>
                <a:sym typeface="Proxima Nova"/>
              </a:rPr>
              <a:t> (Search Registry)</a:t>
            </a:r>
          </a:p>
        </p:txBody>
      </p:sp>
      <p:sp>
        <p:nvSpPr>
          <p:cNvPr id="234" name="Shape 234"/>
          <p:cNvSpPr txBox="1">
            <a:spLocks noGrp="1"/>
          </p:cNvSpPr>
          <p:nvPr>
            <p:ph type="body" idx="1"/>
          </p:nvPr>
        </p:nvSpPr>
        <p:spPr>
          <a:xfrm>
            <a:off x="311700" y="1152475"/>
            <a:ext cx="5692500"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This is the page Search registry page.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As stated in the low fidelity prototype as you search the database for users, A different picture of the profile and description will populate the fields.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word “go” was placed instead or search after typing a name. Then you can submit your selection.</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235" name="Shape 235" descr="HQ_Fidelity_Lewis.jpg"/>
          <p:cNvPicPr preferRelativeResize="0"/>
          <p:nvPr/>
        </p:nvPicPr>
        <p:blipFill rotWithShape="1">
          <a:blip r:embed="rId3">
            <a:alphaModFix/>
          </a:blip>
          <a:srcRect l="82150" t="2026" b="66457"/>
          <a:stretch/>
        </p:blipFill>
        <p:spPr>
          <a:xfrm>
            <a:off x="6626825" y="0"/>
            <a:ext cx="2540338" cy="5143499"/>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Shape 240"/>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(Home Page)</a:t>
            </a:r>
          </a:p>
        </p:txBody>
      </p:sp>
      <p:sp>
        <p:nvSpPr>
          <p:cNvPr id="241" name="Shape 241"/>
          <p:cNvSpPr txBox="1">
            <a:spLocks noGrp="1"/>
          </p:cNvSpPr>
          <p:nvPr>
            <p:ph type="body" idx="1"/>
          </p:nvPr>
        </p:nvSpPr>
        <p:spPr>
          <a:xfrm>
            <a:off x="311698" y="1152475"/>
            <a:ext cx="61226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Home Page or the recipient page.</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Here you will see an array of items the the recipient desires.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Also from the low fidelity we decided to dispose of the text that would have been under the “Groupgift” header above the array of items.</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242" name="Shape 242" descr="HQ_Fidelity_Lewis.jpg"/>
          <p:cNvPicPr preferRelativeResize="0"/>
          <p:nvPr/>
        </p:nvPicPr>
        <p:blipFill rotWithShape="1">
          <a:blip r:embed="rId3">
            <a:alphaModFix/>
          </a:blip>
          <a:srcRect l="1390" t="34904" r="83438" b="31632"/>
          <a:stretch/>
        </p:blipFill>
        <p:spPr>
          <a:xfrm>
            <a:off x="7123400" y="-2"/>
            <a:ext cx="2033499" cy="5143499"/>
          </a:xfrm>
          <a:prstGeom prst="rect">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(Select Item)</a:t>
            </a:r>
          </a:p>
        </p:txBody>
      </p:sp>
      <p:sp>
        <p:nvSpPr>
          <p:cNvPr id="248" name="Shape 248"/>
          <p:cNvSpPr txBox="1">
            <a:spLocks noGrp="1"/>
          </p:cNvSpPr>
          <p:nvPr>
            <p:ph type="body" idx="1"/>
          </p:nvPr>
        </p:nvSpPr>
        <p:spPr>
          <a:xfrm>
            <a:off x="311700" y="1152475"/>
            <a:ext cx="5522400"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Here is the “Select Item” page.</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This page also enlarges the item selected.</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We agreed that the layout for this page was pretty good.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After thinking about how the user holds the phone, it was obvious that were on the right path. </a:t>
            </a:r>
          </a:p>
        </p:txBody>
      </p:sp>
      <p:pic>
        <p:nvPicPr>
          <p:cNvPr id="249" name="Shape 249" descr="HQ_Fidelity_Lewis.jpg"/>
          <p:cNvPicPr preferRelativeResize="0"/>
          <p:nvPr/>
        </p:nvPicPr>
        <p:blipFill rotWithShape="1">
          <a:blip r:embed="rId3">
            <a:alphaModFix/>
          </a:blip>
          <a:srcRect l="39762" t="36265" r="40604" b="32411"/>
          <a:stretch/>
        </p:blipFill>
        <p:spPr>
          <a:xfrm>
            <a:off x="6332657" y="11625"/>
            <a:ext cx="2811342" cy="5143499"/>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a:solidFill>
                  <a:schemeClr val="dk1"/>
                </a:solidFill>
                <a:latin typeface="Proxima Nova"/>
                <a:ea typeface="Proxima Nova"/>
                <a:cs typeface="Proxima Nova"/>
                <a:sym typeface="Proxima Nova"/>
              </a:rPr>
              <a:t>Other Program Research</a:t>
            </a:r>
          </a:p>
        </p:txBody>
      </p:sp>
      <p:sp>
        <p:nvSpPr>
          <p:cNvPr id="72" name="Shape 72"/>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0"/>
              </a:spcBef>
              <a:spcAft>
                <a:spcPts val="0"/>
              </a:spcAft>
              <a:buClr>
                <a:schemeClr val="accent3"/>
              </a:buClr>
              <a:buSzPct val="25000"/>
              <a:buFont typeface="Proxima Nova"/>
              <a:buNone/>
            </a:pPr>
            <a:r>
              <a:rPr lang="en" sz="1800" b="0" i="0" u="none" strike="noStrike" cap="none" dirty="0">
                <a:solidFill>
                  <a:schemeClr val="accent3"/>
                </a:solidFill>
                <a:latin typeface="Helvetica" panose="020B0604020202020204" pitchFamily="34" charset="0"/>
                <a:cs typeface="Helvetica" panose="020B0604020202020204" pitchFamily="34" charset="0"/>
                <a:sym typeface="Proxima Nova"/>
              </a:rPr>
              <a:t>Google Docs</a:t>
            </a:r>
          </a:p>
          <a:p>
            <a:pPr marL="914400" marR="0" lvl="1" algn="l"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We researched Google Docs because of its ability to collaborate with other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users. The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things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we liked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with it was its ability to work with others in real time which we tried to include in our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design. The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problem that we found with this program is that it does not share many other similarities with our app beside the collaboration focus.</a:t>
            </a:r>
          </a:p>
          <a:p>
            <a:pPr marL="457200" marR="0" lvl="0" indent="-228600" algn="l" rtl="0">
              <a:lnSpc>
                <a:spcPct val="100000"/>
              </a:lnSpc>
              <a:spcBef>
                <a:spcPts val="1600"/>
              </a:spcBef>
              <a:spcAft>
                <a:spcPts val="0"/>
              </a:spcAft>
              <a:buClr>
                <a:schemeClr val="accent3"/>
              </a:buClr>
              <a:buSzPct val="25000"/>
              <a:buFont typeface="Proxima Nova"/>
              <a:buNone/>
            </a:pPr>
            <a:r>
              <a:rPr lang="en" sz="1800" b="0" i="0" u="none" strike="noStrike" cap="none" dirty="0">
                <a:solidFill>
                  <a:schemeClr val="accent3"/>
                </a:solidFill>
                <a:latin typeface="Helvetica" panose="020B0604020202020204" pitchFamily="34" charset="0"/>
                <a:cs typeface="Helvetica" panose="020B0604020202020204" pitchFamily="34" charset="0"/>
                <a:sym typeface="Proxima Nova"/>
              </a:rPr>
              <a:t>Amazon</a:t>
            </a:r>
          </a:p>
          <a:p>
            <a:pPr marL="914400" marR="0" lvl="1"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We researched Amazon because of its large database of gifts and its wish list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functions. We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really liked just how large Amazon’s gift library was, and how it would suggest gifts based on different groups (toddlers, teen boys, women, etc</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 We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didn’t like that Amazon isn’t collaborative in real time, and is somewhat limited for parties.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(Submit Page)</a:t>
            </a:r>
          </a:p>
        </p:txBody>
      </p:sp>
      <p:sp>
        <p:nvSpPr>
          <p:cNvPr id="255" name="Shape 255"/>
          <p:cNvSpPr txBox="1">
            <a:spLocks noGrp="1"/>
          </p:cNvSpPr>
          <p:nvPr>
            <p:ph type="body" idx="1"/>
          </p:nvPr>
        </p:nvSpPr>
        <p:spPr>
          <a:xfrm>
            <a:off x="311700" y="1152475"/>
            <a:ext cx="55622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submit page displays the items selected or items placed in a cart.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Here you can submit the items chosen or cancel the transaction.</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If you have more that one item you want to purchase, you could scroll the page up and down.</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The user will automatically be directed to the bottom of the page.</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256" name="Shape 256" descr="HQ_Fidelity_Lewis.jpg"/>
          <p:cNvPicPr preferRelativeResize="0"/>
          <p:nvPr/>
        </p:nvPicPr>
        <p:blipFill rotWithShape="1">
          <a:blip r:embed="rId3">
            <a:alphaModFix/>
          </a:blip>
          <a:srcRect l="81703" t="36458" b="32997"/>
          <a:stretch/>
        </p:blipFill>
        <p:spPr>
          <a:xfrm>
            <a:off x="6457203" y="0"/>
            <a:ext cx="2686795" cy="5143499"/>
          </a:xfrm>
          <a:prstGeom prst="rect">
            <a:avLst/>
          </a:prstGeom>
          <a:noFill/>
          <a:ln>
            <a:noFill/>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xfrm>
            <a:off x="311700" y="445025"/>
            <a:ext cx="6254400"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Final Design Confirmation</a:t>
            </a:r>
          </a:p>
        </p:txBody>
      </p:sp>
      <p:sp>
        <p:nvSpPr>
          <p:cNvPr id="262" name="Shape 262"/>
          <p:cNvSpPr txBox="1">
            <a:spLocks noGrp="1"/>
          </p:cNvSpPr>
          <p:nvPr>
            <p:ph type="body" idx="1"/>
          </p:nvPr>
        </p:nvSpPr>
        <p:spPr>
          <a:xfrm>
            <a:off x="311700" y="1152475"/>
            <a:ext cx="55721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This is the “Confirmation” page.</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You will receive a small modal window allowing you to know that all is great as well as a short description of disclaimers along with a confirmation number. </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When you tap the confirmation number the link will give you the option to email the confirmation number to you.</a:t>
            </a:r>
          </a:p>
          <a:p>
            <a:pPr marL="0" marR="0" lvl="0" indent="0" algn="l" rtl="0">
              <a:lnSpc>
                <a:spcPct val="115000"/>
              </a:lnSpc>
              <a:spcBef>
                <a:spcPts val="1600"/>
              </a:spcBef>
              <a:spcAft>
                <a:spcPts val="0"/>
              </a:spcAft>
              <a:buClr>
                <a:schemeClr val="accent3"/>
              </a:buClr>
              <a:buSzPct val="25000"/>
              <a:buFont typeface="Proxima Nova"/>
              <a:buNone/>
            </a:pPr>
            <a:endParaRPr sz="1400" b="0" i="0" u="none" strike="noStrike" cap="none" dirty="0">
              <a:solidFill>
                <a:schemeClr val="dk1"/>
              </a:solidFill>
              <a:latin typeface="Helvetica" panose="020B0604020202020204" pitchFamily="34" charset="0"/>
              <a:cs typeface="Helvetica" panose="020B0604020202020204" pitchFamily="34" charset="0"/>
              <a:sym typeface="Proxima Nova"/>
            </a:endParaRPr>
          </a:p>
        </p:txBody>
      </p:sp>
      <p:pic>
        <p:nvPicPr>
          <p:cNvPr id="263" name="Shape 263" descr="HQ_Fidelity_Lewis.jpg"/>
          <p:cNvPicPr preferRelativeResize="0"/>
          <p:nvPr/>
        </p:nvPicPr>
        <p:blipFill rotWithShape="1">
          <a:blip r:embed="rId3">
            <a:alphaModFix/>
          </a:blip>
          <a:srcRect l="39763" t="67392" r="41496"/>
          <a:stretch/>
        </p:blipFill>
        <p:spPr>
          <a:xfrm>
            <a:off x="6566124" y="1"/>
            <a:ext cx="2577871" cy="5143499"/>
          </a:xfrm>
          <a:prstGeom prst="rect">
            <a:avLst/>
          </a:prstGeom>
          <a:noFill/>
          <a:ln>
            <a:noFill/>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xfrm>
            <a:off x="311700" y="445025"/>
            <a:ext cx="2581200"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400" b="0" i="0" u="none" strike="noStrike" cap="none" dirty="0">
                <a:solidFill>
                  <a:schemeClr val="dk1"/>
                </a:solidFill>
                <a:latin typeface="Helvetica" panose="020B0604020202020204" pitchFamily="34" charset="0"/>
                <a:cs typeface="Helvetica" panose="020B0604020202020204" pitchFamily="34" charset="0"/>
                <a:sym typeface="Proxima Nova"/>
              </a:rPr>
              <a:t>Our Final Design</a:t>
            </a:r>
          </a:p>
        </p:txBody>
      </p:sp>
      <p:sp>
        <p:nvSpPr>
          <p:cNvPr id="269" name="Shape 269"/>
          <p:cNvSpPr txBox="1">
            <a:spLocks noGrp="1"/>
          </p:cNvSpPr>
          <p:nvPr>
            <p:ph type="body" idx="1"/>
          </p:nvPr>
        </p:nvSpPr>
        <p:spPr>
          <a:xfrm>
            <a:off x="311700" y="1152475"/>
            <a:ext cx="2581200"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dk1"/>
                </a:solidFill>
                <a:latin typeface="Helvetica" panose="020B0604020202020204" pitchFamily="34" charset="0"/>
                <a:cs typeface="Helvetica" panose="020B0604020202020204" pitchFamily="34" charset="0"/>
                <a:sym typeface="Proxima Nova"/>
              </a:rPr>
              <a:t>Here is our final design for the Group Gift app. It shows all of the major pages of this application.</a:t>
            </a:r>
          </a:p>
        </p:txBody>
      </p:sp>
      <p:pic>
        <p:nvPicPr>
          <p:cNvPr id="270" name="Shape 270"/>
          <p:cNvPicPr preferRelativeResize="0"/>
          <p:nvPr/>
        </p:nvPicPr>
        <p:blipFill rotWithShape="1">
          <a:blip r:embed="rId3">
            <a:alphaModFix/>
          </a:blip>
          <a:srcRect l="6611"/>
          <a:stretch/>
        </p:blipFill>
        <p:spPr>
          <a:xfrm>
            <a:off x="2928049" y="0"/>
            <a:ext cx="6215950" cy="5143499"/>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a:solidFill>
                  <a:schemeClr val="dk1"/>
                </a:solidFill>
                <a:latin typeface="Proxima Nova"/>
                <a:ea typeface="Proxima Nova"/>
                <a:cs typeface="Proxima Nova"/>
                <a:sym typeface="Proxima Nova"/>
              </a:rPr>
              <a:t>Other Product Research (cont.)</a:t>
            </a:r>
          </a:p>
        </p:txBody>
      </p:sp>
      <p:sp>
        <p:nvSpPr>
          <p:cNvPr id="78" name="Shape 78"/>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noAutofit/>
          </a:bodyPr>
          <a:lstStyle/>
          <a:p>
            <a:pPr marL="457200" marR="0" lvl="0" algn="l" rtl="0">
              <a:lnSpc>
                <a:spcPct val="100000"/>
              </a:lnSpc>
              <a:spcBef>
                <a:spcPts val="0"/>
              </a:spcBef>
              <a:spcAft>
                <a:spcPts val="0"/>
              </a:spcAft>
              <a:buClr>
                <a:schemeClr val="accent3"/>
              </a:buClr>
              <a:buSzPct val="100000"/>
            </a:pPr>
            <a:r>
              <a:rPr lang="en" sz="1800" b="0" i="0" u="none" strike="noStrike" cap="none" dirty="0">
                <a:solidFill>
                  <a:schemeClr val="accent3"/>
                </a:solidFill>
                <a:latin typeface="Helvetica" panose="020B0604020202020204" pitchFamily="34" charset="0"/>
                <a:cs typeface="Helvetica" panose="020B0604020202020204" pitchFamily="34" charset="0"/>
                <a:sym typeface="Proxima Nova"/>
              </a:rPr>
              <a:t>Remember the Milk</a:t>
            </a:r>
          </a:p>
          <a:p>
            <a:pPr marL="914400" marR="0" lvl="1" algn="l" rtl="0">
              <a:lnSpc>
                <a:spcPct val="100000"/>
              </a:lnSpc>
              <a:spcBef>
                <a:spcPts val="1600"/>
              </a:spcBef>
              <a:spcAft>
                <a:spcPts val="0"/>
              </a:spcAft>
              <a:buClr>
                <a:schemeClr val="accent3"/>
              </a:buClr>
              <a:buSzPct val="100000"/>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We researched RTM because it came up as an excellent choice for most of the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criteria. RTM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fulfils nearly all of the things we asked about, from different lists to the ability to share them with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others. The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biggest issue for RTM is that some features are ‘upgrade-only’ and it requires all members using an upgraded version to have it (at a price of $39.99 a year).</a:t>
            </a:r>
          </a:p>
          <a:p>
            <a:pPr marL="457200" marR="0" lvl="0" algn="l" rtl="0">
              <a:lnSpc>
                <a:spcPct val="100000"/>
              </a:lnSpc>
              <a:spcBef>
                <a:spcPts val="1600"/>
              </a:spcBef>
              <a:spcAft>
                <a:spcPts val="0"/>
              </a:spcAft>
              <a:buClr>
                <a:schemeClr val="accent3"/>
              </a:buClr>
              <a:buSzPct val="100000"/>
            </a:pPr>
            <a:r>
              <a:rPr lang="en" sz="1800" b="0" i="0" u="none" strike="noStrike" cap="none" dirty="0">
                <a:solidFill>
                  <a:schemeClr val="accent3"/>
                </a:solidFill>
                <a:latin typeface="Helvetica" panose="020B0604020202020204" pitchFamily="34" charset="0"/>
                <a:cs typeface="Helvetica" panose="020B0604020202020204" pitchFamily="34" charset="0"/>
                <a:sym typeface="Proxima Nova"/>
              </a:rPr>
              <a:t>Reminders (iOS)</a:t>
            </a:r>
          </a:p>
          <a:p>
            <a:pPr marL="914400" marR="0" lvl="1" algn="l" rtl="0">
              <a:lnSpc>
                <a:spcPct val="100000"/>
              </a:lnSpc>
              <a:spcBef>
                <a:spcPts val="1600"/>
              </a:spcBef>
              <a:spcAft>
                <a:spcPts val="0"/>
              </a:spcAft>
              <a:buClr>
                <a:schemeClr val="accent3"/>
              </a:buClr>
              <a:buSzPct val="100000"/>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We researched Reminders because it comes standard with all Apple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devices. Reminders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allows for collaboration (to people on the same iCloud account) and even proximity-based alerts (using your phone’s location services feature</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 The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problem with Reminders is that to our knowledge, it’s exclusive to Apple products. In addition, the sharing feature is rather limited.</a:t>
            </a:r>
          </a:p>
          <a:p>
            <a:pPr marL="457200" marR="0" lvl="0" indent="0" algn="l" rtl="0">
              <a:lnSpc>
                <a:spcPct val="115000"/>
              </a:lnSpc>
              <a:spcBef>
                <a:spcPts val="1600"/>
              </a:spcBef>
              <a:spcAft>
                <a:spcPts val="0"/>
              </a:spcAft>
              <a:buClr>
                <a:schemeClr val="accent3"/>
              </a:buClr>
              <a:buSzPct val="25000"/>
              <a:buFont typeface="Proxima Nova"/>
              <a:buNone/>
            </a:pPr>
            <a:endParaRPr sz="1800" b="0" i="0" u="none" strike="noStrike" cap="none" dirty="0">
              <a:solidFill>
                <a:schemeClr val="accent3"/>
              </a:solidFill>
              <a:latin typeface="Helvetica" panose="020B0604020202020204" pitchFamily="34" charset="0"/>
              <a:cs typeface="Helvetica" panose="020B0604020202020204" pitchFamily="34" charset="0"/>
              <a:sym typeface="Proxima Nova"/>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Proxima Nova"/>
                <a:ea typeface="Proxima Nova"/>
                <a:cs typeface="Proxima Nova"/>
                <a:sym typeface="Proxima Nova"/>
              </a:rPr>
              <a:t>Our User Study</a:t>
            </a:r>
          </a:p>
        </p:txBody>
      </p:sp>
      <p:sp>
        <p:nvSpPr>
          <p:cNvPr id="84" name="Shape 84"/>
          <p:cNvSpPr txBox="1">
            <a:spLocks noGrp="1"/>
          </p:cNvSpPr>
          <p:nvPr>
            <p:ph type="body" idx="1"/>
          </p:nvPr>
        </p:nvSpPr>
        <p:spPr>
          <a:xfrm>
            <a:off x="311700" y="1152474"/>
            <a:ext cx="8520599" cy="3650753"/>
          </a:xfrm>
          <a:prstGeom prst="rect">
            <a:avLst/>
          </a:prstGeom>
          <a:noFill/>
          <a:ln>
            <a:noFill/>
          </a:ln>
        </p:spPr>
        <p:txBody>
          <a:bodyPr lIns="91425" tIns="91425" rIns="91425" bIns="91425" anchor="t" anchorCtr="0">
            <a:noAutofit/>
          </a:bodyPr>
          <a:lstStyle/>
          <a:p>
            <a:pPr marL="457200" marR="0" lvl="0" rtl="0">
              <a:lnSpc>
                <a:spcPct val="100000"/>
              </a:lnSpc>
              <a:spcBef>
                <a:spcPts val="0"/>
              </a:spcBef>
              <a:spcAft>
                <a:spcPts val="0"/>
              </a:spcAft>
              <a:buClr>
                <a:schemeClr val="accent3"/>
              </a:buClr>
              <a:buSzPct val="25000"/>
              <a:buFont typeface="Proxima Nova"/>
              <a:buNone/>
            </a:pPr>
            <a:r>
              <a:rPr lang="en" sz="1800" b="0" i="0" u="none" strike="noStrike" cap="none" dirty="0">
                <a:solidFill>
                  <a:schemeClr val="accent3"/>
                </a:solidFill>
                <a:latin typeface="Proxima Nova"/>
                <a:ea typeface="Proxima Nova"/>
                <a:cs typeface="Proxima Nova"/>
                <a:sym typeface="Proxima Nova"/>
              </a:rPr>
              <a:t>The main purpose of this study was to find users preferences about what they would want in an application</a:t>
            </a:r>
            <a:r>
              <a:rPr lang="en" dirty="0" smtClean="0"/>
              <a:t>. </a:t>
            </a:r>
            <a:r>
              <a:rPr lang="en" sz="1800" b="0" i="0" u="none" strike="noStrike" cap="none" dirty="0" smtClean="0">
                <a:solidFill>
                  <a:schemeClr val="accent3"/>
                </a:solidFill>
                <a:latin typeface="Proxima Nova"/>
                <a:ea typeface="Proxima Nova"/>
                <a:cs typeface="Proxima Nova"/>
                <a:sym typeface="Proxima Nova"/>
              </a:rPr>
              <a:t>Some </a:t>
            </a:r>
            <a:r>
              <a:rPr lang="en" sz="1800" b="0" i="0" u="none" strike="noStrike" cap="none" dirty="0">
                <a:solidFill>
                  <a:schemeClr val="accent3"/>
                </a:solidFill>
                <a:latin typeface="Proxima Nova"/>
                <a:ea typeface="Proxima Nova"/>
                <a:cs typeface="Proxima Nova"/>
                <a:sym typeface="Proxima Nova"/>
              </a:rPr>
              <a:t>of the </a:t>
            </a:r>
            <a:r>
              <a:rPr lang="en" sz="1800" b="0" i="0" u="none" strike="noStrike" cap="none" dirty="0" smtClean="0">
                <a:solidFill>
                  <a:schemeClr val="accent3"/>
                </a:solidFill>
                <a:latin typeface="Proxima Nova"/>
                <a:ea typeface="Proxima Nova"/>
                <a:cs typeface="Proxima Nova"/>
                <a:sym typeface="Proxima Nova"/>
              </a:rPr>
              <a:t>questions </a:t>
            </a:r>
            <a:r>
              <a:rPr lang="en" sz="1800" b="0" i="0" u="none" strike="noStrike" cap="none" dirty="0">
                <a:solidFill>
                  <a:schemeClr val="accent3"/>
                </a:solidFill>
                <a:latin typeface="Proxima Nova"/>
                <a:ea typeface="Proxima Nova"/>
                <a:cs typeface="Proxima Nova"/>
                <a:sym typeface="Proxima Nova"/>
              </a:rPr>
              <a:t>we </a:t>
            </a:r>
            <a:r>
              <a:rPr lang="en" dirty="0"/>
              <a:t>asked</a:t>
            </a:r>
            <a:r>
              <a:rPr lang="en" sz="1800" b="0" i="0" u="none" strike="noStrike" cap="none" dirty="0">
                <a:solidFill>
                  <a:schemeClr val="accent3"/>
                </a:solidFill>
                <a:latin typeface="Proxima Nova"/>
                <a:ea typeface="Proxima Nova"/>
                <a:cs typeface="Proxima Nova"/>
                <a:sym typeface="Proxima Nova"/>
              </a:rPr>
              <a:t> during user study was:</a:t>
            </a:r>
          </a:p>
          <a:p>
            <a:pPr marL="914400" marR="0" lvl="1"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Proxima Nova"/>
                <a:ea typeface="Proxima Nova"/>
                <a:cs typeface="Proxima Nova"/>
                <a:sym typeface="Proxima Nova"/>
              </a:rPr>
              <a:t>Do you have a smartphone?</a:t>
            </a:r>
          </a:p>
          <a:p>
            <a:pPr marL="914400" marR="0" lvl="1"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Proxima Nova"/>
                <a:ea typeface="Proxima Nova"/>
                <a:cs typeface="Proxima Nova"/>
                <a:sym typeface="Proxima Nova"/>
              </a:rPr>
              <a:t>Have you ever used a registry for an event before?</a:t>
            </a:r>
          </a:p>
          <a:p>
            <a:pPr marL="914400" marR="0" lvl="1"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Proxima Nova"/>
                <a:ea typeface="Proxima Nova"/>
                <a:cs typeface="Proxima Nova"/>
                <a:sym typeface="Proxima Nova"/>
              </a:rPr>
              <a:t>Would you prefer to use an application to keep track of your registry?</a:t>
            </a:r>
          </a:p>
          <a:p>
            <a:pPr marL="914400" marR="0" lvl="1"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Proxima Nova"/>
                <a:ea typeface="Proxima Nova"/>
                <a:cs typeface="Proxima Nova"/>
                <a:sym typeface="Proxima Nova"/>
              </a:rPr>
              <a:t>Does your cell phone have a stable internet connection?</a:t>
            </a:r>
          </a:p>
          <a:p>
            <a:pPr marL="457200" marR="0" lvl="0" rtl="0">
              <a:lnSpc>
                <a:spcPct val="100000"/>
              </a:lnSpc>
              <a:spcBef>
                <a:spcPts val="1600"/>
              </a:spcBef>
              <a:spcAft>
                <a:spcPts val="0"/>
              </a:spcAft>
              <a:buClr>
                <a:schemeClr val="accent3"/>
              </a:buClr>
              <a:buSzPct val="25000"/>
              <a:buFont typeface="Proxima Nova"/>
              <a:buNone/>
            </a:pPr>
            <a:r>
              <a:rPr lang="en" sz="1800" b="0" i="0" u="none" strike="noStrike" cap="none" dirty="0">
                <a:solidFill>
                  <a:schemeClr val="accent3"/>
                </a:solidFill>
                <a:latin typeface="Proxima Nova"/>
                <a:ea typeface="Proxima Nova"/>
                <a:cs typeface="Proxima Nova"/>
                <a:sym typeface="Proxima Nova"/>
              </a:rPr>
              <a:t>These </a:t>
            </a:r>
            <a:r>
              <a:rPr lang="en" sz="1800" b="0" i="0" u="none" strike="noStrike" cap="none" dirty="0" smtClean="0">
                <a:solidFill>
                  <a:schemeClr val="accent3"/>
                </a:solidFill>
                <a:latin typeface="Proxima Nova"/>
                <a:ea typeface="Proxima Nova"/>
                <a:cs typeface="Proxima Nova"/>
                <a:sym typeface="Proxima Nova"/>
              </a:rPr>
              <a:t>questions </a:t>
            </a:r>
            <a:r>
              <a:rPr lang="en" sz="1800" b="0" i="0" u="none" strike="noStrike" cap="none" dirty="0">
                <a:solidFill>
                  <a:schemeClr val="accent3"/>
                </a:solidFill>
                <a:latin typeface="Proxima Nova"/>
                <a:ea typeface="Proxima Nova"/>
                <a:cs typeface="Proxima Nova"/>
                <a:sym typeface="Proxima Nova"/>
              </a:rPr>
              <a:t>helped us understand how we should design our application so users will not have any difficulty while using the application.</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Findings from the User Study</a:t>
            </a:r>
          </a:p>
        </p:txBody>
      </p:sp>
      <p:sp>
        <p:nvSpPr>
          <p:cNvPr id="90" name="Shape 90"/>
          <p:cNvSpPr txBox="1">
            <a:spLocks noGrp="1"/>
          </p:cNvSpPr>
          <p:nvPr>
            <p:ph type="body" idx="1"/>
          </p:nvPr>
        </p:nvSpPr>
        <p:spPr>
          <a:xfrm>
            <a:off x="311700" y="1072425"/>
            <a:ext cx="8520599" cy="3674700"/>
          </a:xfrm>
          <a:prstGeom prst="rect">
            <a:avLst/>
          </a:prstGeom>
          <a:noFill/>
          <a:ln>
            <a:noFill/>
          </a:ln>
        </p:spPr>
        <p:txBody>
          <a:bodyPr lIns="91425" tIns="91425" rIns="91425" bIns="91425" anchor="t" anchorCtr="0">
            <a:noAutofit/>
          </a:bodyPr>
          <a:lstStyle/>
          <a:p>
            <a:pPr marL="457200" marR="0" lvl="0" rtl="0">
              <a:lnSpc>
                <a:spcPct val="100000"/>
              </a:lnSpc>
              <a:spcBef>
                <a:spcPts val="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The ability to collaborate over distance is one of the major benefits of our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app. </a:t>
            </a:r>
          </a:p>
          <a:p>
            <a:pPr marL="457200" marR="0" lvl="0" rtl="0">
              <a:lnSpc>
                <a:spcPct val="100000"/>
              </a:lnSpc>
              <a:spcBef>
                <a:spcPts val="0"/>
              </a:spcBef>
              <a:spcAft>
                <a:spcPts val="0"/>
              </a:spcAft>
              <a:buClr>
                <a:schemeClr val="accent3"/>
              </a:buClr>
              <a:buSzPct val="25000"/>
              <a:buFont typeface="Proxima Nova"/>
              <a:buNone/>
            </a:pPr>
            <a:endParaRPr lang="en" sz="1400" dirty="0">
              <a:latin typeface="Helvetica" panose="020B0604020202020204" pitchFamily="34" charset="0"/>
              <a:cs typeface="Helvetica" panose="020B0604020202020204" pitchFamily="34" charset="0"/>
            </a:endParaRPr>
          </a:p>
          <a:p>
            <a:pPr marL="457200" marR="0" lvl="0" rtl="0">
              <a:lnSpc>
                <a:spcPct val="100000"/>
              </a:lnSpc>
              <a:spcBef>
                <a:spcPts val="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A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common problem is information overload and then lacking any sort of ‘Help’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functionality. </a:t>
            </a:r>
          </a:p>
          <a:p>
            <a:pPr marL="457200" marR="0" lvl="0" rtl="0">
              <a:lnSpc>
                <a:spcPct val="100000"/>
              </a:lnSpc>
              <a:spcBef>
                <a:spcPts val="0"/>
              </a:spcBef>
              <a:spcAft>
                <a:spcPts val="0"/>
              </a:spcAft>
              <a:buClr>
                <a:schemeClr val="accent3"/>
              </a:buClr>
              <a:buSzPct val="25000"/>
              <a:buFont typeface="Proxima Nova"/>
              <a:buNone/>
            </a:pPr>
            <a:endParaRPr lang="en" sz="1400" dirty="0">
              <a:latin typeface="Helvetica" panose="020B0604020202020204" pitchFamily="34" charset="0"/>
              <a:cs typeface="Helvetica" panose="020B0604020202020204" pitchFamily="34" charset="0"/>
            </a:endParaRPr>
          </a:p>
          <a:p>
            <a:pPr marL="457200" marR="0" lvl="0" rtl="0">
              <a:lnSpc>
                <a:spcPct val="100000"/>
              </a:lnSpc>
              <a:spcBef>
                <a:spcPts val="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People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would be open to trying our app if it worked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well. </a:t>
            </a:r>
          </a:p>
          <a:p>
            <a:pPr marL="457200" marR="0" lvl="0" rtl="0">
              <a:lnSpc>
                <a:spcPct val="100000"/>
              </a:lnSpc>
              <a:spcBef>
                <a:spcPts val="0"/>
              </a:spcBef>
              <a:spcAft>
                <a:spcPts val="0"/>
              </a:spcAft>
              <a:buClr>
                <a:schemeClr val="accent3"/>
              </a:buClr>
              <a:buSzPct val="25000"/>
              <a:buFont typeface="Proxima Nova"/>
              <a:buNone/>
            </a:pPr>
            <a:endParaRPr lang="en" sz="1400" dirty="0">
              <a:latin typeface="Helvetica" panose="020B0604020202020204" pitchFamily="34" charset="0"/>
              <a:cs typeface="Helvetica" panose="020B0604020202020204" pitchFamily="34" charset="0"/>
            </a:endParaRPr>
          </a:p>
          <a:p>
            <a:pPr marL="457200" marR="0" lvl="0" rtl="0">
              <a:lnSpc>
                <a:spcPct val="100000"/>
              </a:lnSpc>
              <a:spcBef>
                <a:spcPts val="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People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would recommend our app to others if it worked well</a:t>
            </a:r>
          </a:p>
          <a:p>
            <a:pPr marL="457200" marR="0" lvl="0" rtl="0">
              <a:lnSpc>
                <a:spcPct val="100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Application security is important to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users. </a:t>
            </a:r>
          </a:p>
          <a:p>
            <a:pPr marL="457200" marR="0" lvl="0"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Making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sure to have some sort of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help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section is something people deem useful and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necessary. </a:t>
            </a:r>
          </a:p>
          <a:p>
            <a:pPr marL="457200" marR="0" lvl="0"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Opinions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on Social media integration vary between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people. </a:t>
            </a:r>
          </a:p>
          <a:p>
            <a:pPr marL="457200" marR="0" lvl="0"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Alerts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and notifications from the app should be customizable and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infrequent. </a:t>
            </a:r>
          </a:p>
          <a:p>
            <a:pPr marL="457200" marR="0" lvl="0" rtl="0">
              <a:lnSpc>
                <a:spcPct val="100000"/>
              </a:lnSpc>
              <a:spcBef>
                <a:spcPts val="1600"/>
              </a:spcBef>
              <a:spcAft>
                <a:spcPts val="0"/>
              </a:spcAft>
              <a:buClr>
                <a:schemeClr val="accent3"/>
              </a:buClr>
              <a:buSzPct val="25000"/>
              <a:buFont typeface="Proxima Nova"/>
              <a:buNone/>
            </a:pP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Users </a:t>
            </a: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want the most simple application they can </a:t>
            </a:r>
            <a:r>
              <a:rPr lang="en" sz="1400" b="0" i="0" u="none" strike="noStrike" cap="none" dirty="0" smtClean="0">
                <a:solidFill>
                  <a:schemeClr val="accent3"/>
                </a:solidFill>
                <a:latin typeface="Helvetica" panose="020B0604020202020204" pitchFamily="34" charset="0"/>
                <a:cs typeface="Helvetica" panose="020B0604020202020204" pitchFamily="34" charset="0"/>
                <a:sym typeface="Proxima Nova"/>
              </a:rPr>
              <a:t>get.</a:t>
            </a:r>
            <a:endParaRPr lang="en" sz="1400" b="0" i="0" u="none" strike="noStrike" cap="none" dirty="0">
              <a:solidFill>
                <a:schemeClr val="accent3"/>
              </a:solidFill>
              <a:latin typeface="Helvetica" panose="020B0604020202020204" pitchFamily="34" charset="0"/>
              <a:cs typeface="Helvetica" panose="020B0604020202020204" pitchFamily="34" charset="0"/>
              <a:sym typeface="Proxima Nova"/>
            </a:endParaRPr>
          </a:p>
          <a:p>
            <a:pPr marL="0" marR="0" lvl="0" indent="0" algn="l" rtl="0">
              <a:lnSpc>
                <a:spcPct val="115000"/>
              </a:lnSpc>
              <a:spcBef>
                <a:spcPts val="1600"/>
              </a:spcBef>
              <a:spcAft>
                <a:spcPts val="0"/>
              </a:spcAft>
              <a:buClr>
                <a:schemeClr val="accent3"/>
              </a:buClr>
              <a:buSzPct val="25000"/>
              <a:buFont typeface="Proxima Nova"/>
              <a:buNone/>
            </a:pPr>
            <a:endParaRPr sz="1800" b="0" i="0" u="none" strike="noStrike" cap="none" dirty="0">
              <a:solidFill>
                <a:schemeClr val="accent3"/>
              </a:solidFill>
              <a:latin typeface="Helvetica" panose="020B0604020202020204" pitchFamily="34" charset="0"/>
              <a:cs typeface="Helvetica" panose="020B0604020202020204" pitchFamily="34" charset="0"/>
              <a:sym typeface="Proxima Nova"/>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64025"/>
            <a:ext cx="8520599" cy="3194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1200" b="0" i="0" u="none" strike="noStrike" cap="none">
                <a:solidFill>
                  <a:schemeClr val="dk1"/>
                </a:solidFill>
                <a:latin typeface="Proxima Nova"/>
                <a:ea typeface="Proxima Nova"/>
                <a:cs typeface="Proxima Nova"/>
                <a:sym typeface="Proxima Nova"/>
              </a:rPr>
              <a:t>Our Persona</a:t>
            </a:r>
          </a:p>
        </p:txBody>
      </p:sp>
      <p:pic>
        <p:nvPicPr>
          <p:cNvPr id="96" name="Shape 96" descr="Screen Shot 2016-12-11 at 1.52.59 PM.png"/>
          <p:cNvPicPr preferRelativeResize="0"/>
          <p:nvPr/>
        </p:nvPicPr>
        <p:blipFill rotWithShape="1">
          <a:blip r:embed="rId3">
            <a:alphaModFix/>
          </a:blip>
          <a:srcRect t="2786" b="5545"/>
          <a:stretch/>
        </p:blipFill>
        <p:spPr>
          <a:xfrm>
            <a:off x="413875" y="495425"/>
            <a:ext cx="8418424" cy="447527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Designs (Jacob Biggs)</a:t>
            </a:r>
          </a:p>
        </p:txBody>
      </p:sp>
      <p:sp>
        <p:nvSpPr>
          <p:cNvPr id="102" name="Shape 102"/>
          <p:cNvSpPr txBox="1">
            <a:spLocks noGrp="1"/>
          </p:cNvSpPr>
          <p:nvPr>
            <p:ph type="body" idx="1"/>
          </p:nvPr>
        </p:nvSpPr>
        <p:spPr>
          <a:xfrm>
            <a:off x="311700" y="1152475"/>
            <a:ext cx="5628299"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This was a preliminary design for the item listing page.</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It allows for the person who created the registry to input the name of an item, notes about the item, a picture of the item, and a URL that leads to the item on a page such as Amazon. The Home button is in the upper-left corner of the screen.</a:t>
            </a:r>
          </a:p>
        </p:txBody>
      </p:sp>
      <p:pic>
        <p:nvPicPr>
          <p:cNvPr id="103" name="Shape 103"/>
          <p:cNvPicPr preferRelativeResize="0"/>
          <p:nvPr/>
        </p:nvPicPr>
        <p:blipFill rotWithShape="1">
          <a:blip r:embed="rId3">
            <a:alphaModFix/>
          </a:blip>
          <a:srcRect/>
          <a:stretch/>
        </p:blipFill>
        <p:spPr>
          <a:xfrm>
            <a:off x="6066700" y="445025"/>
            <a:ext cx="2920225" cy="412385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Proxima Nova"/>
              <a:buNone/>
            </a:pPr>
            <a:r>
              <a:rPr lang="en" sz="2800" b="0" i="0" u="none" strike="noStrike" cap="none" dirty="0">
                <a:solidFill>
                  <a:schemeClr val="dk1"/>
                </a:solidFill>
                <a:latin typeface="Helvetica" panose="020B0604020202020204" pitchFamily="34" charset="0"/>
                <a:cs typeface="Helvetica" panose="020B0604020202020204" pitchFamily="34" charset="0"/>
                <a:sym typeface="Proxima Nova"/>
              </a:rPr>
              <a:t>Our Designs (Devon Roe) </a:t>
            </a:r>
          </a:p>
        </p:txBody>
      </p:sp>
      <p:sp>
        <p:nvSpPr>
          <p:cNvPr id="109" name="Shape 109"/>
          <p:cNvSpPr txBox="1">
            <a:spLocks noGrp="1"/>
          </p:cNvSpPr>
          <p:nvPr>
            <p:ph type="body" idx="1"/>
          </p:nvPr>
        </p:nvSpPr>
        <p:spPr>
          <a:xfrm>
            <a:off x="311700" y="1152475"/>
            <a:ext cx="4312852"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This is the design for the main page of the app</a:t>
            </a:r>
          </a:p>
          <a:p>
            <a:pPr marL="0" marR="0" lvl="0" indent="0" algn="l" rtl="0">
              <a:lnSpc>
                <a:spcPct val="115000"/>
              </a:lnSpc>
              <a:spcBef>
                <a:spcPts val="1600"/>
              </a:spcBef>
              <a:spcAft>
                <a:spcPts val="0"/>
              </a:spcAft>
              <a:buClr>
                <a:schemeClr val="accent3"/>
              </a:buClr>
              <a:buSzPct val="25000"/>
              <a:buFont typeface="Proxima Nova"/>
              <a:buNone/>
            </a:pPr>
            <a:r>
              <a:rPr lang="en" sz="1400" b="0" i="0" u="none" strike="noStrike" cap="none" dirty="0">
                <a:solidFill>
                  <a:schemeClr val="accent3"/>
                </a:solidFill>
                <a:latin typeface="Helvetica" panose="020B0604020202020204" pitchFamily="34" charset="0"/>
                <a:cs typeface="Helvetica" panose="020B0604020202020204" pitchFamily="34" charset="0"/>
                <a:sym typeface="Proxima Nova"/>
              </a:rPr>
              <a:t>It mostly serves as a menu for taking users to different functions within the app, while not doing very many functions on its own.</a:t>
            </a:r>
          </a:p>
        </p:txBody>
      </p:sp>
      <p:pic>
        <p:nvPicPr>
          <p:cNvPr id="110" name="Shape 110"/>
          <p:cNvPicPr preferRelativeResize="0"/>
          <p:nvPr/>
        </p:nvPicPr>
        <p:blipFill rotWithShape="1">
          <a:blip r:embed="rId3">
            <a:alphaModFix/>
          </a:blip>
          <a:srcRect r="6975"/>
          <a:stretch/>
        </p:blipFill>
        <p:spPr>
          <a:xfrm>
            <a:off x="4958266" y="1358500"/>
            <a:ext cx="4087057" cy="3004349"/>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2365</Words>
  <Application>Microsoft Office PowerPoint</Application>
  <PresentationFormat>On-screen Show (16:9)</PresentationFormat>
  <Paragraphs>142</Paragraphs>
  <Slides>32</Slides>
  <Notes>32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Proxima Nova</vt:lpstr>
      <vt:lpstr>Arial</vt:lpstr>
      <vt:lpstr>Helvetica</vt:lpstr>
      <vt:lpstr>spearmint</vt:lpstr>
      <vt:lpstr>Group Gift - Application</vt:lpstr>
      <vt:lpstr>Objective and Target Audience</vt:lpstr>
      <vt:lpstr>Other Program Research</vt:lpstr>
      <vt:lpstr>Other Product Research (cont.)</vt:lpstr>
      <vt:lpstr>Our User Study</vt:lpstr>
      <vt:lpstr>Findings from the User Study</vt:lpstr>
      <vt:lpstr>Our Persona</vt:lpstr>
      <vt:lpstr>Our Designs (Jacob Biggs)</vt:lpstr>
      <vt:lpstr>Our Designs (Devon Roe) </vt:lpstr>
      <vt:lpstr>Our Designs (Gabe)</vt:lpstr>
      <vt:lpstr>Our Design: James Lewis</vt:lpstr>
      <vt:lpstr>Our Designs (Jagdeep Singh)</vt:lpstr>
      <vt:lpstr>Our Designs (Bankole Adegboye)</vt:lpstr>
      <vt:lpstr>Our Design (Jacob Gerber)</vt:lpstr>
      <vt:lpstr>Low Fidelity Prototype (Landing Page)</vt:lpstr>
      <vt:lpstr>Low Fidelity Prototype (Create Account)</vt:lpstr>
      <vt:lpstr>Low Fidelity Prototype (Search Registry)</vt:lpstr>
      <vt:lpstr>Low Fidelity Prototype (Home Page)</vt:lpstr>
      <vt:lpstr>Low Fidelity Prototype (Enlarged Item)</vt:lpstr>
      <vt:lpstr>Low Fidelity Prototype (Submit Page)</vt:lpstr>
      <vt:lpstr>Low Fidelity Prototype (Confirmation Page)</vt:lpstr>
      <vt:lpstr>Usability Test</vt:lpstr>
      <vt:lpstr>Usability Test Findings</vt:lpstr>
      <vt:lpstr>Final Design (Landing Page)</vt:lpstr>
      <vt:lpstr>Final Design (Create Account)</vt:lpstr>
      <vt:lpstr>Final Design (Login Page)</vt:lpstr>
      <vt:lpstr>Final Design (Search Registry)</vt:lpstr>
      <vt:lpstr>Final Design (Home Page)</vt:lpstr>
      <vt:lpstr>Final Design (Select Item)</vt:lpstr>
      <vt:lpstr>Final Design (Submit Page)</vt:lpstr>
      <vt:lpstr>Final Design Confirmation</vt:lpstr>
      <vt:lpstr>Our Final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Gift</dc:title>
  <dc:creator>James Lewis Jr</dc:creator>
  <cp:lastModifiedBy>James Lewis Jr</cp:lastModifiedBy>
  <cp:revision>9</cp:revision>
  <cp:lastPrinted>2017-03-21T14:32:30Z</cp:lastPrinted>
  <dcterms:modified xsi:type="dcterms:W3CDTF">2017-03-21T14:32:34Z</dcterms:modified>
</cp:coreProperties>
</file>